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Clear Sans Bold" charset="1" panose="020B0803030202020304"/>
      <p:regular r:id="rId14"/>
    </p:embeddedFont>
    <p:embeddedFont>
      <p:font typeface="Clear Sans Bold Italics" charset="1" panose="020B0803030202090304"/>
      <p:regular r:id="rId15"/>
    </p:embeddedFont>
    <p:embeddedFont>
      <p:font typeface="Clear Sans Regular" charset="1" panose="020B0503030202020304"/>
      <p:regular r:id="rId16"/>
    </p:embeddedFont>
    <p:embeddedFont>
      <p:font typeface="Clear Sans Regular Bold" charset="1" panose="020B0603030202020304"/>
      <p:regular r:id="rId17"/>
    </p:embeddedFont>
    <p:embeddedFont>
      <p:font typeface="Clear Sans Regular Italics" charset="1" panose="020B0503030202090304"/>
      <p:regular r:id="rId18"/>
    </p:embeddedFont>
    <p:embeddedFont>
      <p:font typeface="Clear Sans Regular Bold Italics" charset="1" panose="020B06030302020903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slides/slide22.xml" Type="http://schemas.openxmlformats.org/officeDocument/2006/relationships/slide"/><Relationship Id="rId42" Target="slides/slide23.xml" Type="http://schemas.openxmlformats.org/officeDocument/2006/relationships/slide"/><Relationship Id="rId43" Target="slides/slide24.xml" Type="http://schemas.openxmlformats.org/officeDocument/2006/relationships/slide"/><Relationship Id="rId44" Target="slides/slide25.xml" Type="http://schemas.openxmlformats.org/officeDocument/2006/relationships/slide"/><Relationship Id="rId45" Target="slides/slide26.xml" Type="http://schemas.openxmlformats.org/officeDocument/2006/relationships/slide"/><Relationship Id="rId46" Target="slides/slide27.xml" Type="http://schemas.openxmlformats.org/officeDocument/2006/relationships/slide"/><Relationship Id="rId47" Target="slides/slide28.xml" Type="http://schemas.openxmlformats.org/officeDocument/2006/relationships/slide"/><Relationship Id="rId48" Target="slides/slide29.xml" Type="http://schemas.openxmlformats.org/officeDocument/2006/relationships/slide"/><Relationship Id="rId49" Target="slides/slide30.xml" Type="http://schemas.openxmlformats.org/officeDocument/2006/relationships/slide"/><Relationship Id="rId5" Target="tableStyles.xml" Type="http://schemas.openxmlformats.org/officeDocument/2006/relationships/tableStyles"/><Relationship Id="rId50" Target="slides/slide31.xml" Type="http://schemas.openxmlformats.org/officeDocument/2006/relationships/slide"/><Relationship Id="rId51" Target="slides/slide32.xml" Type="http://schemas.openxmlformats.org/officeDocument/2006/relationships/slide"/><Relationship Id="rId52" Target="slides/slide33.xml" Type="http://schemas.openxmlformats.org/officeDocument/2006/relationships/slide"/><Relationship Id="rId53" Target="slides/slide34.xml" Type="http://schemas.openxmlformats.org/officeDocument/2006/relationships/slide"/><Relationship Id="rId54" Target="slides/slide3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VAFfhahpSmI.mp4" Type="http://schemas.openxmlformats.org/officeDocument/2006/relationships/video"/><Relationship Id="rId4" Target="../media/VAFfhahpSmI.mp4" Type="http://schemas.microsoft.com/office/2007/relationships/media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Relationship Id="rId3" Target="../media/VAFfiOHT0rY.mp4" Type="http://schemas.openxmlformats.org/officeDocument/2006/relationships/video"/><Relationship Id="rId4" Target="../media/VAFfiOHT0rY.mp4" Type="http://schemas.microsoft.com/office/2007/relationships/media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VAFfipFf0rU.mp4" Type="http://schemas.openxmlformats.org/officeDocument/2006/relationships/video"/><Relationship Id="rId4" Target="../media/VAFfipFf0rU.mp4" Type="http://schemas.microsoft.com/office/2007/relationships/media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Relationship Id="rId3" Target="../media/VAFfi5x4WJs.mp4" Type="http://schemas.openxmlformats.org/officeDocument/2006/relationships/video"/><Relationship Id="rId4" Target="../media/VAFfi5x4WJs.mp4" Type="http://schemas.microsoft.com/office/2007/relationships/media"/><Relationship Id="rId5" Target="../media/image64.png" Type="http://schemas.openxmlformats.org/officeDocument/2006/relationships/image"/><Relationship Id="rId6" Target="../media/image65.sv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6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3333880"/>
            <a:ext cx="8217084" cy="2132444"/>
            <a:chOff x="0" y="0"/>
            <a:chExt cx="10956112" cy="284325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368999"/>
              <a:ext cx="10956112" cy="1474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F7B4A7"/>
                  </a:solidFill>
                  <a:latin typeface="Clear Sans Bold"/>
                </a:rPr>
                <a:t>Animation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10956112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94DDDE"/>
                  </a:solidFill>
                  <a:latin typeface="Clear Sans Regular"/>
                </a:rPr>
                <a:t>FLUTTER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82834" y="-1921745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03834" y="1790711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2095190" y="202115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947148" y="1264426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4872" y="5005800"/>
            <a:ext cx="1894295" cy="4252500"/>
          </a:xfrm>
          <a:custGeom>
            <a:avLst/>
            <a:gdLst/>
            <a:ahLst/>
            <a:cxnLst/>
            <a:rect r="r" b="b" t="t" l="l"/>
            <a:pathLst>
              <a:path h="4252500" w="1894295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11803" y="7612736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51930" y="-2806950"/>
            <a:ext cx="6414740" cy="6631780"/>
          </a:xfrm>
          <a:custGeom>
            <a:avLst/>
            <a:gdLst/>
            <a:ahLst/>
            <a:cxnLst/>
            <a:rect r="r" b="b" t="t" l="l"/>
            <a:pathLst>
              <a:path h="6631780" w="6414740">
                <a:moveTo>
                  <a:pt x="0" y="0"/>
                </a:moveTo>
                <a:lnTo>
                  <a:pt x="6414740" y="0"/>
                </a:lnTo>
                <a:lnTo>
                  <a:pt x="6414740" y="6631780"/>
                </a:lnTo>
                <a:lnTo>
                  <a:pt x="0" y="663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6160" y="824590"/>
            <a:ext cx="9569415" cy="2126177"/>
            <a:chOff x="0" y="0"/>
            <a:chExt cx="12759220" cy="283490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6200"/>
              <a:ext cx="12759220" cy="114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6000">
                  <a:solidFill>
                    <a:srgbClr val="2B4B82"/>
                  </a:solidFill>
                  <a:latin typeface="Clear Sans Bold Bold"/>
                </a:rPr>
                <a:t>Реализация анимации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04367"/>
              <a:ext cx="12759220" cy="1330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26111" indent="-313055" lvl="1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 Regular"/>
                </a:rPr>
                <a:t>КАК ИСПОЛЬЗОВАТЬ TWEEN ДЛЯ АНИМАЦИИ</a:t>
              </a:r>
            </a:p>
            <a:p>
              <a:pPr>
                <a:lnSpc>
                  <a:spcPts val="4060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87430" y="4211395"/>
          <a:ext cx="16313140" cy="4152900"/>
        </p:xfrm>
        <a:graphic>
          <a:graphicData uri="http://schemas.openxmlformats.org/drawingml/2006/table">
            <a:tbl>
              <a:tblPr/>
              <a:tblGrid>
                <a:gridCol w="14546939"/>
              </a:tblGrid>
              <a:tr h="41529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Tween - это класс в Flutter, который предоставляет способ определить начальное и конечное значения для какого-либо свойства, которое вы хотите анимировать. Он используется вместе с AnimationController для создания анимации между этими значениями. </a:t>
                      </a:r>
                      <a:endParaRPr lang="en-US" sz="1100"/>
                    </a:p>
                    <a:p>
                      <a:pPr>
                        <a:lnSpc>
                          <a:spcPts val="4060"/>
                        </a:lnSpc>
                      </a:pPr>
                    </a:p>
                    <a:p>
                      <a:pPr>
                        <a:lnSpc>
                          <a:spcPts val="4060"/>
                        </a:lnSpc>
                      </a:pP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Для использования Tween в Flutter для создания анимации необходимо выполнить следующие шаги:</a:t>
                      </a:r>
                    </a:p>
                  </a:txBody>
                  <a:tcPr marL="190500" marR="190500" marT="190500" marB="190500" anchor="b">
                    <a:lnL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720858" y="1014412"/>
            <a:ext cx="4973522" cy="14288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595092" y="1028700"/>
            <a:ext cx="4972050" cy="14288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820145" y="572400"/>
            <a:ext cx="900712" cy="884024"/>
            <a:chOff x="0" y="0"/>
            <a:chExt cx="825825" cy="8105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F7B4A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94380" y="586688"/>
            <a:ext cx="900712" cy="884024"/>
            <a:chOff x="0" y="0"/>
            <a:chExt cx="825825" cy="8105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F7B4A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567142" y="600975"/>
            <a:ext cx="900712" cy="884024"/>
            <a:chOff x="0" y="0"/>
            <a:chExt cx="825825" cy="8105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F7B4A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3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323709" y="5283324"/>
            <a:ext cx="11514816" cy="4698574"/>
          </a:xfrm>
          <a:custGeom>
            <a:avLst/>
            <a:gdLst/>
            <a:ahLst/>
            <a:cxnLst/>
            <a:rect r="r" b="b" t="t" l="l"/>
            <a:pathLst>
              <a:path h="4698574" w="11514816">
                <a:moveTo>
                  <a:pt x="0" y="0"/>
                </a:moveTo>
                <a:lnTo>
                  <a:pt x="11514816" y="0"/>
                </a:lnTo>
                <a:lnTo>
                  <a:pt x="11514816" y="4698575"/>
                </a:lnTo>
                <a:lnTo>
                  <a:pt x="0" y="469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330139" y="1556509"/>
            <a:ext cx="3627723" cy="461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2B4B82"/>
                </a:solidFill>
                <a:latin typeface="Clear Sans Regular Bold"/>
              </a:rPr>
              <a:t>Создайте экземпляр класса AnimationController. Он будет управлять временем выполнения анимации.</a:t>
            </a:r>
          </a:p>
          <a:p>
            <a:pPr algn="ctr">
              <a:lnSpc>
                <a:spcPts val="4059"/>
              </a:lnSpc>
            </a:pPr>
          </a:p>
          <a:p>
            <a:pPr algn="ctr">
              <a:lnSpc>
                <a:spcPts val="405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53996" y="1556509"/>
            <a:ext cx="6533641" cy="409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2B4B82"/>
                </a:solidFill>
                <a:latin typeface="Clear Sans Regular Bold"/>
              </a:rPr>
              <a:t>Создайте экземпляр класса Tween и определите начальное и конечное значения свойства, которое вы хотите анимировать. Например, чтобы анимировать изменение ширины контейнера, вы можете создать Tween&lt;double&gt;(begin: 0.0, end: 300.0).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47491" y="1556509"/>
            <a:ext cx="5839384" cy="358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2B4B82"/>
                </a:solidFill>
                <a:latin typeface="Clear Sans Regular Bold"/>
              </a:rPr>
              <a:t>Свяжите экземпляр AnimationController с экземпляром класса Tween с помощью метода animate(), чтобы создать анимированное значение. Например, вы можете использовать следующий код: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78588" y="1175946"/>
            <a:ext cx="6499335" cy="42862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977876" y="733934"/>
            <a:ext cx="900712" cy="884024"/>
            <a:chOff x="0" y="0"/>
            <a:chExt cx="825825" cy="8105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F7B4A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4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77924" y="776796"/>
            <a:ext cx="900712" cy="884024"/>
            <a:chOff x="0" y="0"/>
            <a:chExt cx="825825" cy="8105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F7B4A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 Bold"/>
                </a:rPr>
                <a:t>5</a:t>
              </a: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709587" y="7154966"/>
          <a:ext cx="4673416" cy="1816586"/>
        </p:xfrm>
        <a:graphic>
          <a:graphicData uri="http://schemas.openxmlformats.org/drawingml/2006/table">
            <a:tbl>
              <a:tblPr/>
              <a:tblGrid>
                <a:gridCol w="3592166"/>
              </a:tblGrid>
              <a:tr h="181658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b">
                    <a:lnL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0" id="10"/>
          <p:cNvSpPr/>
          <p:nvPr/>
        </p:nvSpPr>
        <p:spPr>
          <a:xfrm flipH="false" flipV="false" rot="0">
            <a:off x="10666261" y="6842993"/>
            <a:ext cx="4685374" cy="1243368"/>
          </a:xfrm>
          <a:custGeom>
            <a:avLst/>
            <a:gdLst/>
            <a:ahLst/>
            <a:cxnLst/>
            <a:rect r="r" b="b" t="t" l="l"/>
            <a:pathLst>
              <a:path h="1243368" w="4685374">
                <a:moveTo>
                  <a:pt x="0" y="0"/>
                </a:moveTo>
                <a:lnTo>
                  <a:pt x="4685374" y="0"/>
                </a:lnTo>
                <a:lnTo>
                  <a:pt x="4685374" y="1243368"/>
                </a:lnTo>
                <a:lnTo>
                  <a:pt x="0" y="124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05048" y="6842993"/>
            <a:ext cx="5846367" cy="1930661"/>
          </a:xfrm>
          <a:custGeom>
            <a:avLst/>
            <a:gdLst/>
            <a:ahLst/>
            <a:cxnLst/>
            <a:rect r="r" b="b" t="t" l="l"/>
            <a:pathLst>
              <a:path h="1930661" w="5846367">
                <a:moveTo>
                  <a:pt x="0" y="0"/>
                </a:moveTo>
                <a:lnTo>
                  <a:pt x="5846368" y="0"/>
                </a:lnTo>
                <a:lnTo>
                  <a:pt x="5846368" y="1930661"/>
                </a:lnTo>
                <a:lnTo>
                  <a:pt x="0" y="1930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73556" y="1959932"/>
            <a:ext cx="4860276" cy="409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2B4B82"/>
                </a:solidFill>
                <a:latin typeface="Clear Sans Regular Bold"/>
              </a:rPr>
              <a:t>Запустите анимацию, используя</a:t>
            </a:r>
            <a:r>
              <a:rPr lang="en-US" sz="2899">
                <a:solidFill>
                  <a:srgbClr val="2B4B82"/>
                </a:solidFill>
                <a:latin typeface="Clear Sans Regular Bold"/>
              </a:rPr>
              <a:t> метод forward() экземпляра AnimationController. Например, вы можете использовать следующий код:</a:t>
            </a:r>
          </a:p>
          <a:p>
            <a:pPr algn="ctr">
              <a:lnSpc>
                <a:spcPts val="405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626176" y="1959932"/>
            <a:ext cx="5299334" cy="409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2B4B82"/>
                </a:solidFill>
                <a:latin typeface="Clear Sans Regular Bold"/>
              </a:rPr>
              <a:t>Обновите значение свойства, которое вы хотите анимировать, используя метод</a:t>
            </a:r>
            <a:r>
              <a:rPr lang="en-US" sz="2900">
                <a:solidFill>
                  <a:srgbClr val="2B4B82"/>
                </a:solidFill>
                <a:latin typeface="Clear Sans Regular Bold"/>
              </a:rPr>
              <a:t> addListener() экземпляра Animation. Например, вы можете использовать следующий код:</a:t>
            </a:r>
          </a:p>
          <a:p>
            <a:pPr algn="ctr">
              <a:lnSpc>
                <a:spcPts val="406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C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6160" y="824590"/>
            <a:ext cx="9569415" cy="2126177"/>
            <a:chOff x="0" y="0"/>
            <a:chExt cx="12759220" cy="283490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6200"/>
              <a:ext cx="12759220" cy="114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6000">
                  <a:solidFill>
                    <a:srgbClr val="2B4B82"/>
                  </a:solidFill>
                  <a:latin typeface="Clear Sans Bold Bold"/>
                </a:rPr>
                <a:t>Реализация анимации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504367"/>
              <a:ext cx="12759220" cy="1330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>
                  <a:solidFill>
                    <a:srgbClr val="2B4B82"/>
                  </a:solidFill>
                  <a:latin typeface="Clear Sans Regular"/>
                </a:rPr>
                <a:t>2. КАК НАСТРОИТЬ ANIMATIONCONTROLLER ДЛЯ УПРАВЛЕНИЯ АНИМАЦИЕЙ</a:t>
              </a: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46160" y="5143500"/>
          <a:ext cx="16265515" cy="4057650"/>
        </p:xfrm>
        <a:graphic>
          <a:graphicData uri="http://schemas.openxmlformats.org/drawingml/2006/table">
            <a:tbl>
              <a:tblPr/>
              <a:tblGrid>
                <a:gridCol w="14504471"/>
              </a:tblGrid>
              <a:tr h="40576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AnimationController является ключевым классом для управления анимацией в Flutter. Он позволяет управлять скоростью, направлением, длительностью и другими параметрами анимации.</a:t>
                      </a:r>
                      <a:endParaRPr lang="en-US" sz="1100"/>
                    </a:p>
                    <a:p>
                      <a:pPr>
                        <a:lnSpc>
                          <a:spcPts val="4060"/>
                        </a:lnSpc>
                      </a:pPr>
                    </a:p>
                    <a:p>
                      <a:pPr>
                        <a:lnSpc>
                          <a:spcPts val="4060"/>
                        </a:lnSpc>
                      </a:pP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Для начала работы с AnimationController необходимо создать экземпляр этого класса. Для этого используется конструктор AnimationController, который принимает параметры, такие как продолжительность анимации и начальное значение. </a:t>
                      </a:r>
                    </a:p>
                  </a:txBody>
                  <a:tcPr marL="190500" marR="190500" marT="190500" marB="190500" anchor="b">
                    <a:lnL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2053365" y="354438"/>
            <a:ext cx="5772650" cy="3610530"/>
          </a:xfrm>
          <a:custGeom>
            <a:avLst/>
            <a:gdLst/>
            <a:ahLst/>
            <a:cxnLst/>
            <a:rect r="r" b="b" t="t" l="l"/>
            <a:pathLst>
              <a:path h="3610530" w="5772650">
                <a:moveTo>
                  <a:pt x="0" y="0"/>
                </a:moveTo>
                <a:lnTo>
                  <a:pt x="5772650" y="0"/>
                </a:lnTo>
                <a:lnTo>
                  <a:pt x="5772650" y="3610530"/>
                </a:lnTo>
                <a:lnTo>
                  <a:pt x="0" y="361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C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5666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207503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94348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49912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63615" y="2180986"/>
          <a:ext cx="16265515" cy="1604749"/>
        </p:xfrm>
        <a:graphic>
          <a:graphicData uri="http://schemas.openxmlformats.org/drawingml/2006/table">
            <a:tbl>
              <a:tblPr/>
              <a:tblGrid>
                <a:gridCol w="14504471"/>
              </a:tblGrid>
              <a:tr h="160474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Например, вот как можно создать 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 Semi-Bold"/>
                        </a:rPr>
                        <a:t>AnimationController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 для анимации с продолжительностью 2 секунды:</a:t>
                      </a:r>
                      <a:endParaRPr lang="en-US" sz="1100"/>
                    </a:p>
                  </a:txBody>
                  <a:tcPr marL="190500" marR="190500" marT="190500" marB="190500" anchor="b">
                    <a:lnL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2903249" y="4144077"/>
            <a:ext cx="12586248" cy="2322649"/>
          </a:xfrm>
          <a:custGeom>
            <a:avLst/>
            <a:gdLst/>
            <a:ahLst/>
            <a:cxnLst/>
            <a:rect r="r" b="b" t="t" l="l"/>
            <a:pathLst>
              <a:path h="2322649" w="12586248">
                <a:moveTo>
                  <a:pt x="0" y="0"/>
                </a:moveTo>
                <a:lnTo>
                  <a:pt x="12586248" y="0"/>
                </a:lnTo>
                <a:lnTo>
                  <a:pt x="12586248" y="2322650"/>
                </a:lnTo>
                <a:lnTo>
                  <a:pt x="0" y="23226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028700" y="6825068"/>
          <a:ext cx="16265515" cy="2000250"/>
        </p:xfrm>
        <a:graphic>
          <a:graphicData uri="http://schemas.openxmlformats.org/drawingml/2006/table">
            <a:tbl>
              <a:tblPr/>
              <a:tblGrid>
                <a:gridCol w="14504471"/>
              </a:tblGrid>
              <a:tr h="20002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Здесь параметр 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 Semi-Bold"/>
                        </a:rPr>
                        <a:t>vsync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 используется для синхронизации анимации с текущим состоянием виджета, в котором она находится. Обычно он устанавливается равным 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 Semi-Bold"/>
                        </a:rPr>
                        <a:t>this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, если виджет имеет соответствующий mixin, реализующий 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 Semi-Bold"/>
                        </a:rPr>
                        <a:t>TickerProviderStateMixin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.</a:t>
                      </a:r>
                      <a:endParaRPr lang="en-US" sz="1100"/>
                    </a:p>
                  </a:txBody>
                  <a:tcPr marL="190500" marR="190500" marT="190500" marB="190500" anchor="b">
                    <a:lnL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C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206694" y="1314450"/>
          <a:ext cx="10052606" cy="7658100"/>
        </p:xfrm>
        <a:graphic>
          <a:graphicData uri="http://schemas.openxmlformats.org/drawingml/2006/table">
            <a:tbl>
              <a:tblPr/>
              <a:tblGrid>
                <a:gridCol w="5540176"/>
              </a:tblGrid>
              <a:tr h="765810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После создания 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 Semi-Bold"/>
                        </a:rPr>
                        <a:t>AnimationController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 вы можете настроить его дополнительные параметры, такие как скорость анимации (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 Semi-Bold"/>
                        </a:rPr>
                        <a:t>speed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), направление (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 Semi-Bold"/>
                        </a:rPr>
                        <a:t>reverse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) и т.д.</a:t>
                      </a:r>
                      <a:endParaRPr lang="en-US" sz="1100"/>
                    </a:p>
                    <a:p>
                      <a:pPr algn="just">
                        <a:lnSpc>
                          <a:spcPts val="4060"/>
                        </a:lnSpc>
                      </a:pPr>
                    </a:p>
                    <a:p>
                      <a:pPr algn="just">
                        <a:lnSpc>
                          <a:spcPts val="4060"/>
                        </a:lnSpc>
                      </a:pP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Для управления значением анимации используйте методы 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 Semi-Bold"/>
                        </a:rPr>
                        <a:t>forward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, 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 Semi-Bold"/>
                        </a:rPr>
                        <a:t>reverse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, 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 Semi-Bold"/>
                        </a:rPr>
                        <a:t>repeat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, 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 Semi-Bold"/>
                        </a:rPr>
                        <a:t>reset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 и т.д. Например, чтобы начать анимацию, вызовите метод 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 Semi-Bold"/>
                        </a:rPr>
                        <a:t>controller.forward()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. А чтобы остановить анимацию, вызовите метод 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 Semi-Bold"/>
                        </a:rPr>
                        <a:t>controller.stop()</a:t>
                      </a: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.</a:t>
                      </a:r>
                    </a:p>
                    <a:p>
                      <a:pPr algn="just">
                        <a:lnSpc>
                          <a:spcPts val="4060"/>
                        </a:lnSpc>
                      </a:pPr>
                    </a:p>
                    <a:p>
                      <a:pPr algn="just">
                        <a:lnSpc>
                          <a:spcPts val="4060"/>
                        </a:lnSpc>
                      </a:pP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На следующем слайде мы рассмотрим пример использования AnimationController для изменения значения прозрачности контейнера:</a:t>
                      </a:r>
                    </a:p>
                  </a:txBody>
                  <a:tcPr marL="190500" marR="190500" marT="190500" marB="190500" anchor="b">
                    <a:lnL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408124" y="2351782"/>
            <a:ext cx="4091136" cy="5583436"/>
          </a:xfrm>
          <a:custGeom>
            <a:avLst/>
            <a:gdLst/>
            <a:ahLst/>
            <a:cxnLst/>
            <a:rect r="r" b="b" t="t" l="l"/>
            <a:pathLst>
              <a:path h="5583436" w="4091136">
                <a:moveTo>
                  <a:pt x="0" y="0"/>
                </a:moveTo>
                <a:lnTo>
                  <a:pt x="4091136" y="0"/>
                </a:lnTo>
                <a:lnTo>
                  <a:pt x="4091136" y="5583436"/>
                </a:lnTo>
                <a:lnTo>
                  <a:pt x="0" y="5583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C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900712" cy="884024"/>
            <a:chOff x="0" y="0"/>
            <a:chExt cx="825825" cy="810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C0C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 Bold"/>
                </a:rPr>
                <a:t>1</a:t>
              </a: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6879868" y="7265893"/>
          <a:ext cx="4673416" cy="1816586"/>
        </p:xfrm>
        <a:graphic>
          <a:graphicData uri="http://schemas.openxmlformats.org/drawingml/2006/table">
            <a:tbl>
              <a:tblPr/>
              <a:tblGrid>
                <a:gridCol w="3592166"/>
              </a:tblGrid>
              <a:tr h="181658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b">
                    <a:lnL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2308324" y="2211870"/>
            <a:ext cx="8337400" cy="7642617"/>
          </a:xfrm>
          <a:custGeom>
            <a:avLst/>
            <a:gdLst/>
            <a:ahLst/>
            <a:cxnLst/>
            <a:rect r="r" b="b" t="t" l="l"/>
            <a:pathLst>
              <a:path h="7642617" w="8337400">
                <a:moveTo>
                  <a:pt x="0" y="0"/>
                </a:moveTo>
                <a:lnTo>
                  <a:pt x="8337400" y="0"/>
                </a:lnTo>
                <a:lnTo>
                  <a:pt x="8337400" y="7642616"/>
                </a:lnTo>
                <a:lnTo>
                  <a:pt x="0" y="7642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08324" y="971550"/>
            <a:ext cx="11622863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2B4B82"/>
                </a:solidFill>
                <a:latin typeface="Clear Sans Regular"/>
              </a:rPr>
              <a:t>Импортируйте необходимые пакеты и создайте переменную </a:t>
            </a:r>
            <a:r>
              <a:rPr lang="en-US" sz="2900">
                <a:solidFill>
                  <a:srgbClr val="2B4B82"/>
                </a:solidFill>
                <a:latin typeface="Clear Sans Regular Semi-Bold"/>
              </a:rPr>
              <a:t>AnimationController</a:t>
            </a:r>
            <a:r>
              <a:rPr lang="en-US" sz="2900">
                <a:solidFill>
                  <a:srgbClr val="2B4B82"/>
                </a:solidFill>
                <a:latin typeface="Clear Sans Regular"/>
              </a:rPr>
              <a:t>:</a:t>
            </a:r>
          </a:p>
        </p:txBody>
      </p:sp>
      <p:sp>
        <p:nvSpPr>
          <p:cNvPr name="AutoShape 8" id="8"/>
          <p:cNvSpPr/>
          <p:nvPr/>
        </p:nvSpPr>
        <p:spPr>
          <a:xfrm>
            <a:off x="1479056" y="1912724"/>
            <a:ext cx="0" cy="7941762"/>
          </a:xfrm>
          <a:prstGeom prst="line">
            <a:avLst/>
          </a:prstGeom>
          <a:ln cap="flat" w="38100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C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7750" y="932418"/>
            <a:ext cx="900712" cy="884024"/>
            <a:chOff x="0" y="0"/>
            <a:chExt cx="825825" cy="810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C0C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 Bold"/>
                </a:rPr>
                <a:t>2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7750" y="7048542"/>
            <a:ext cx="900712" cy="884024"/>
            <a:chOff x="0" y="0"/>
            <a:chExt cx="825825" cy="8105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C0C1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3</a:t>
              </a: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879868" y="7265893"/>
          <a:ext cx="4673416" cy="1816586"/>
        </p:xfrm>
        <a:graphic>
          <a:graphicData uri="http://schemas.openxmlformats.org/drawingml/2006/table">
            <a:tbl>
              <a:tblPr/>
              <a:tblGrid>
                <a:gridCol w="3592166"/>
              </a:tblGrid>
              <a:tr h="181658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b">
                    <a:lnL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9" id="9"/>
          <p:cNvSpPr/>
          <p:nvPr/>
        </p:nvSpPr>
        <p:spPr>
          <a:xfrm>
            <a:off x="1498106" y="1816442"/>
            <a:ext cx="0" cy="5232099"/>
          </a:xfrm>
          <a:prstGeom prst="line">
            <a:avLst/>
          </a:prstGeom>
          <a:ln cap="flat" w="38100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156557" y="7932566"/>
            <a:ext cx="4489527" cy="1020347"/>
          </a:xfrm>
          <a:custGeom>
            <a:avLst/>
            <a:gdLst/>
            <a:ahLst/>
            <a:cxnLst/>
            <a:rect r="r" b="b" t="t" l="l"/>
            <a:pathLst>
              <a:path h="1020347" w="4489527">
                <a:moveTo>
                  <a:pt x="0" y="0"/>
                </a:moveTo>
                <a:lnTo>
                  <a:pt x="4489526" y="0"/>
                </a:lnTo>
                <a:lnTo>
                  <a:pt x="4489526" y="1020347"/>
                </a:lnTo>
                <a:lnTo>
                  <a:pt x="0" y="1020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56557" y="2116926"/>
            <a:ext cx="9396728" cy="4626815"/>
          </a:xfrm>
          <a:custGeom>
            <a:avLst/>
            <a:gdLst/>
            <a:ahLst/>
            <a:cxnLst/>
            <a:rect r="r" b="b" t="t" l="l"/>
            <a:pathLst>
              <a:path h="4626815" w="9396728">
                <a:moveTo>
                  <a:pt x="0" y="0"/>
                </a:moveTo>
                <a:lnTo>
                  <a:pt x="9396728" y="0"/>
                </a:lnTo>
                <a:lnTo>
                  <a:pt x="9396728" y="4626816"/>
                </a:lnTo>
                <a:lnTo>
                  <a:pt x="0" y="4626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56557" y="7213059"/>
            <a:ext cx="9162943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2B4B82"/>
                </a:solidFill>
                <a:latin typeface="Clear Sans Regular Bold"/>
              </a:rPr>
              <a:t>Запустите анимацию при необходимости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56557" y="1096935"/>
            <a:ext cx="14950976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2B4B82"/>
                </a:solidFill>
                <a:latin typeface="Clear Sans Regular"/>
              </a:rPr>
              <a:t>Создайте анимацию, которая будет управлять значением opacity контейнера: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91460" y="2450077"/>
            <a:ext cx="4809805" cy="5641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2B4B82"/>
                </a:solidFill>
                <a:latin typeface="Clear Sans Regular"/>
              </a:rPr>
              <a:t>Мы  использовали Tween для определения начального и конечного значений прозрачности. Когда мы вызываем метод controller.forward(), анимация начинает изменяться от начального значения 0.0 до конечного значения 1.0 в течение 2 секунд.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C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44824"/>
            <a:ext cx="900712" cy="884024"/>
            <a:chOff x="0" y="0"/>
            <a:chExt cx="825825" cy="810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C0C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4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08324" y="1699951"/>
            <a:ext cx="5939727" cy="5261423"/>
          </a:xfrm>
          <a:custGeom>
            <a:avLst/>
            <a:gdLst/>
            <a:ahLst/>
            <a:cxnLst/>
            <a:rect r="r" b="b" t="t" l="l"/>
            <a:pathLst>
              <a:path h="5261423" w="5939727">
                <a:moveTo>
                  <a:pt x="0" y="0"/>
                </a:moveTo>
                <a:lnTo>
                  <a:pt x="5939727" y="0"/>
                </a:lnTo>
                <a:lnTo>
                  <a:pt x="5939727" y="5261423"/>
                </a:lnTo>
                <a:lnTo>
                  <a:pt x="0" y="5261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426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08324" y="587674"/>
            <a:ext cx="14047252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2B4B82"/>
                </a:solidFill>
                <a:latin typeface="Clear Sans Regular"/>
              </a:rPr>
              <a:t>Используйте AnimatedBuilder, чтобы построить виджет, который перестраивается при каждом изменении значения анимации:</a:t>
            </a:r>
          </a:p>
        </p:txBody>
      </p:sp>
      <p:sp>
        <p:nvSpPr>
          <p:cNvPr name="AutoShape 7" id="7"/>
          <p:cNvSpPr/>
          <p:nvPr/>
        </p:nvSpPr>
        <p:spPr>
          <a:xfrm flipH="true">
            <a:off x="1479056" y="1528848"/>
            <a:ext cx="0" cy="5432526"/>
          </a:xfrm>
          <a:prstGeom prst="line">
            <a:avLst/>
          </a:prstGeom>
          <a:ln cap="flat" w="38100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574123" y="2681741"/>
            <a:ext cx="6781453" cy="255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2B4B82"/>
                </a:solidFill>
                <a:latin typeface="Clear Sans Regular"/>
              </a:rPr>
              <a:t>Внутри </a:t>
            </a:r>
            <a:r>
              <a:rPr lang="en-US" sz="2900">
                <a:solidFill>
                  <a:srgbClr val="2B4B82"/>
                </a:solidFill>
                <a:latin typeface="Clear Sans Regular Semi-Bold"/>
              </a:rPr>
              <a:t>AnimatedBuilder</a:t>
            </a:r>
            <a:r>
              <a:rPr lang="en-US" sz="2900">
                <a:solidFill>
                  <a:srgbClr val="2B4B82"/>
                </a:solidFill>
                <a:latin typeface="Clear Sans Regular"/>
              </a:rPr>
              <a:t> мы использовали </a:t>
            </a:r>
            <a:r>
              <a:rPr lang="en-US" sz="2900">
                <a:solidFill>
                  <a:srgbClr val="2B4B82"/>
                </a:solidFill>
                <a:latin typeface="Clear Sans Regular Semi-Bold"/>
              </a:rPr>
              <a:t>Opacity</a:t>
            </a:r>
            <a:r>
              <a:rPr lang="en-US" sz="2900">
                <a:solidFill>
                  <a:srgbClr val="2B4B82"/>
                </a:solidFill>
                <a:latin typeface="Clear Sans Regular"/>
              </a:rPr>
              <a:t> виджет, который изменяет прозрачность своего потомка в соответствии со значением </a:t>
            </a:r>
            <a:r>
              <a:rPr lang="en-US" sz="2900">
                <a:solidFill>
                  <a:srgbClr val="2B4B82"/>
                </a:solidFill>
                <a:latin typeface="Clear Sans Regular Semi-Bold"/>
              </a:rPr>
              <a:t>_opacityAnimation.value</a:t>
            </a:r>
            <a:r>
              <a:rPr lang="en-US" sz="2900">
                <a:solidFill>
                  <a:srgbClr val="2B4B82"/>
                </a:solidFill>
                <a:latin typeface="Clear Sans Regular"/>
              </a:rPr>
              <a:t>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6961374"/>
            <a:ext cx="900712" cy="884024"/>
            <a:chOff x="0" y="0"/>
            <a:chExt cx="825825" cy="8105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C0C1E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 Bold"/>
                </a:rPr>
                <a:t>5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308324" y="7842806"/>
            <a:ext cx="3385344" cy="2035781"/>
          </a:xfrm>
          <a:custGeom>
            <a:avLst/>
            <a:gdLst/>
            <a:ahLst/>
            <a:cxnLst/>
            <a:rect r="r" b="b" t="t" l="l"/>
            <a:pathLst>
              <a:path h="2035781" w="3385344">
                <a:moveTo>
                  <a:pt x="0" y="0"/>
                </a:moveTo>
                <a:lnTo>
                  <a:pt x="3385344" y="0"/>
                </a:lnTo>
                <a:lnTo>
                  <a:pt x="3385344" y="2035781"/>
                </a:lnTo>
                <a:lnTo>
                  <a:pt x="0" y="2035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08324" y="7125891"/>
            <a:ext cx="1453160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2B4B82"/>
                </a:solidFill>
                <a:latin typeface="Clear Sans Regular"/>
              </a:rPr>
              <a:t>Освободите ресурсы, занятые анимацией, когда она больше не нужна: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C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792016" y="5136757"/>
            <a:ext cx="10257527" cy="0"/>
          </a:xfrm>
          <a:prstGeom prst="line">
            <a:avLst/>
          </a:prstGeom>
          <a:ln cap="rnd" w="28575">
            <a:solidFill>
              <a:srgbClr val="2B4B8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499287" y="1530275"/>
            <a:ext cx="8760013" cy="718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2B4B82"/>
                </a:solidFill>
                <a:latin typeface="Clear Sans Regular"/>
              </a:rPr>
              <a:t>После выполнения этого кода вы увидите прямоугольный контейнер с синим фоном, который начнет появляться с прозрачного состояния и становиться все более непрозрачным в течение 2 секунд, пока не достигнет полной непрозрачности.</a:t>
            </a:r>
          </a:p>
          <a:p>
            <a:pPr>
              <a:lnSpc>
                <a:spcPts val="4060"/>
              </a:lnSpc>
            </a:pP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2B4B82"/>
                </a:solidFill>
                <a:latin typeface="Clear Sans Regular"/>
              </a:rPr>
              <a:t>Вы можете настроить этот код, чтобы создавать различные анимации, изменяя параметры, такие как продолжительность анимации, начальные и конечные значения, которые контролируются </a:t>
            </a:r>
            <a:r>
              <a:rPr lang="en-US" sz="2900">
                <a:solidFill>
                  <a:srgbClr val="2B4B82"/>
                </a:solidFill>
                <a:latin typeface="Clear Sans Regular Semi-Bold"/>
              </a:rPr>
              <a:t>Tween</a:t>
            </a:r>
            <a:r>
              <a:rPr lang="en-US" sz="2900">
                <a:solidFill>
                  <a:srgbClr val="2B4B82"/>
                </a:solidFill>
                <a:latin typeface="Clear Sans Regular"/>
              </a:rPr>
              <a:t>, и т. д. В целом, это простой и эффективный способ создания анимаций в Flutter.</a:t>
            </a:r>
          </a:p>
          <a:p>
            <a:pPr algn="l" marL="0" indent="0" lvl="0">
              <a:lnSpc>
                <a:spcPts val="406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82834" y="-1921745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03834" y="1790711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2095190" y="202115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47148" y="1264426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4872" y="5005800"/>
            <a:ext cx="1894295" cy="4252500"/>
          </a:xfrm>
          <a:custGeom>
            <a:avLst/>
            <a:gdLst/>
            <a:ahLst/>
            <a:cxnLst/>
            <a:rect r="r" b="b" t="t" l="l"/>
            <a:pathLst>
              <a:path h="4252500" w="1894295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11803" y="7612736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9758" y="1817226"/>
            <a:ext cx="6060519" cy="6652549"/>
            <a:chOff x="0" y="0"/>
            <a:chExt cx="8080692" cy="88700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66060" cy="6830128"/>
            </a:xfrm>
            <a:custGeom>
              <a:avLst/>
              <a:gdLst/>
              <a:ahLst/>
              <a:cxnLst/>
              <a:rect r="r" b="b" t="t" l="l"/>
              <a:pathLst>
                <a:path h="6830128" w="5166060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28290" y="1054304"/>
              <a:ext cx="5166060" cy="6830128"/>
            </a:xfrm>
            <a:custGeom>
              <a:avLst/>
              <a:gdLst/>
              <a:ahLst/>
              <a:cxnLst/>
              <a:rect r="r" b="b" t="t" l="l"/>
              <a:pathLst>
                <a:path h="6830128" w="5166060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914631" y="2039937"/>
              <a:ext cx="5166060" cy="6830128"/>
            </a:xfrm>
            <a:custGeom>
              <a:avLst/>
              <a:gdLst/>
              <a:ahLst/>
              <a:cxnLst/>
              <a:rect r="r" b="b" t="t" l="l"/>
              <a:pathLst>
                <a:path h="6830128" w="5166060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7653411" y="1028700"/>
          <a:ext cx="10634589" cy="7504063"/>
        </p:xfrm>
        <a:graphic>
          <a:graphicData uri="http://schemas.openxmlformats.org/drawingml/2006/table">
            <a:tbl>
              <a:tblPr/>
              <a:tblGrid>
                <a:gridCol w="10634589"/>
              </a:tblGrid>
              <a:tr h="12573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F7B4A7"/>
                          </a:solidFill>
                          <a:latin typeface="Clear Sans Bold Bold"/>
                        </a:rPr>
                        <a:t>Введение в анимацию в Flutter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649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 Regular"/>
                        </a:rPr>
                        <a:t>ЧТО ТАКОЕ АНИМАЦИЯ И ПОЧЕМУ ЭТО ВАЖНО ДЛЯ СОЗДАНИЯ ПРИЛОЖЕНИЙ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0260">
                <a:tc>
                  <a:txBody>
                    <a:bodyPr anchor="t" rtlCol="false"/>
                    <a:lstStyle/>
                    <a:p>
                      <a:pPr algn="l"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 Regular"/>
                        </a:rPr>
                        <a:t>Анимация - это процесс создания движущихся изображений в целях демонстрации изменения какого-либо состояния или перехода между состояниями. В контексте мобильных приложений анимация играет важную роль, потому что она может улучшить взаимодействие пользователя с приложением и сделать его более привлекательным и легким в использовании.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0" y="9627194"/>
            <a:ext cx="18288000" cy="659806"/>
            <a:chOff x="0" y="0"/>
            <a:chExt cx="13796730" cy="4977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96730" cy="497767"/>
            </a:xfrm>
            <a:custGeom>
              <a:avLst/>
              <a:gdLst/>
              <a:ahLst/>
              <a:cxnLst/>
              <a:rect r="r" b="b" t="t" l="l"/>
              <a:pathLst>
                <a:path h="497767" w="13796730">
                  <a:moveTo>
                    <a:pt x="0" y="0"/>
                  </a:moveTo>
                  <a:lnTo>
                    <a:pt x="13796730" y="0"/>
                  </a:lnTo>
                  <a:lnTo>
                    <a:pt x="13796730" y="497767"/>
                  </a:lnTo>
                  <a:lnTo>
                    <a:pt x="0" y="49776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51930" y="-2806950"/>
            <a:ext cx="6414740" cy="6631780"/>
          </a:xfrm>
          <a:custGeom>
            <a:avLst/>
            <a:gdLst/>
            <a:ahLst/>
            <a:cxnLst/>
            <a:rect r="r" b="b" t="t" l="l"/>
            <a:pathLst>
              <a:path h="6631780" w="6414740">
                <a:moveTo>
                  <a:pt x="0" y="0"/>
                </a:moveTo>
                <a:lnTo>
                  <a:pt x="6414740" y="0"/>
                </a:lnTo>
                <a:lnTo>
                  <a:pt x="6414740" y="6631780"/>
                </a:lnTo>
                <a:lnTo>
                  <a:pt x="0" y="663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5084" y="1028700"/>
            <a:ext cx="9569415" cy="2126177"/>
            <a:chOff x="0" y="0"/>
            <a:chExt cx="12759220" cy="283490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6200"/>
              <a:ext cx="12759220" cy="114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6000">
                  <a:solidFill>
                    <a:srgbClr val="2B4B82"/>
                  </a:solidFill>
                  <a:latin typeface="Clear Sans Bold Bold"/>
                </a:rPr>
                <a:t>Реализация анимации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04367"/>
              <a:ext cx="12759220" cy="1330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>
                  <a:solidFill>
                    <a:srgbClr val="2B4B82"/>
                  </a:solidFill>
                  <a:latin typeface="Clear Sans Regular"/>
                </a:rPr>
                <a:t>3. КАК ИСПОЛЬЗОВАТЬ ANIMATEDBUILDER ДЛЯ ПОСТРОЕНИЯ АНИМАЦИИ</a:t>
              </a: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877107" y="4927019"/>
          <a:ext cx="16382193" cy="3638550"/>
        </p:xfrm>
        <a:graphic>
          <a:graphicData uri="http://schemas.openxmlformats.org/drawingml/2006/table">
            <a:tbl>
              <a:tblPr/>
              <a:tblGrid>
                <a:gridCol w="14670534"/>
              </a:tblGrid>
              <a:tr h="36385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AnimatedBuilder - это виджет в Flutter, который позволяет создавать анимации, которые могут быть построены с помощью других виджетов. Он используется для управления перерисовкой виджетов в ответ на изменение значений анимации.</a:t>
                      </a:r>
                      <a:endParaRPr lang="en-US" sz="1100"/>
                    </a:p>
                    <a:p>
                      <a:pPr>
                        <a:lnSpc>
                          <a:spcPts val="4060"/>
                        </a:lnSpc>
                      </a:pPr>
                    </a:p>
                    <a:p>
                      <a:pPr>
                        <a:lnSpc>
                          <a:spcPts val="4060"/>
                        </a:lnSpc>
                      </a:pPr>
                      <a:r>
                        <a:rPr lang="en-US" sz="2900">
                          <a:solidFill>
                            <a:srgbClr val="2B4B82"/>
                          </a:solidFill>
                          <a:latin typeface="Clear Sans Regular"/>
                        </a:rPr>
                        <a:t>Вот шаги, которые вам нужно выполнить, чтобы использовать AnimatedBuilder для создания анимации в вашем приложении:</a:t>
                      </a:r>
                    </a:p>
                  </a:txBody>
                  <a:tcPr marL="190500" marR="190500" marT="190500" marB="190500" anchor="b">
                    <a:lnL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900712" cy="884024"/>
            <a:chOff x="0" y="0"/>
            <a:chExt cx="825825" cy="810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F7B4A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 Bold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143500"/>
            <a:ext cx="900712" cy="884024"/>
            <a:chOff x="0" y="0"/>
            <a:chExt cx="825825" cy="8105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F7B4A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2</a:t>
              </a: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879868" y="7265893"/>
          <a:ext cx="4673416" cy="1816586"/>
        </p:xfrm>
        <a:graphic>
          <a:graphicData uri="http://schemas.openxmlformats.org/drawingml/2006/table">
            <a:tbl>
              <a:tblPr/>
              <a:tblGrid>
                <a:gridCol w="3592166"/>
              </a:tblGrid>
              <a:tr h="181658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b">
                    <a:lnL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2308324" y="2090855"/>
            <a:ext cx="10481528" cy="2652847"/>
          </a:xfrm>
          <a:custGeom>
            <a:avLst/>
            <a:gdLst/>
            <a:ahLst/>
            <a:cxnLst/>
            <a:rect r="r" b="b" t="t" l="l"/>
            <a:pathLst>
              <a:path h="2652847" w="10481528">
                <a:moveTo>
                  <a:pt x="0" y="0"/>
                </a:moveTo>
                <a:lnTo>
                  <a:pt x="10481528" y="0"/>
                </a:lnTo>
                <a:lnTo>
                  <a:pt x="10481528" y="2652847"/>
                </a:lnTo>
                <a:lnTo>
                  <a:pt x="0" y="265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08324" y="6498590"/>
            <a:ext cx="10481528" cy="2800476"/>
          </a:xfrm>
          <a:custGeom>
            <a:avLst/>
            <a:gdLst/>
            <a:ahLst/>
            <a:cxnLst/>
            <a:rect r="r" b="b" t="t" l="l"/>
            <a:pathLst>
              <a:path h="2800476" w="10481528">
                <a:moveTo>
                  <a:pt x="0" y="0"/>
                </a:moveTo>
                <a:lnTo>
                  <a:pt x="10481528" y="0"/>
                </a:lnTo>
                <a:lnTo>
                  <a:pt x="10481528" y="2800476"/>
                </a:lnTo>
                <a:lnTo>
                  <a:pt x="0" y="2800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37" r="0" b="-163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08324" y="5343651"/>
            <a:ext cx="9623872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2B4B82"/>
                </a:solidFill>
                <a:latin typeface="Clear Sans Regular Bold"/>
              </a:rPr>
              <a:t>Определите кривую анимации (curve) 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08324" y="1193217"/>
            <a:ext cx="11622863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2B4B82"/>
                </a:solidFill>
                <a:latin typeface="Clear Sans Regular Bold"/>
              </a:rPr>
              <a:t>Создайте  контроллер, который будет управлять анимацией: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479056" y="1912724"/>
            <a:ext cx="0" cy="3230776"/>
          </a:xfrm>
          <a:prstGeom prst="line">
            <a:avLst/>
          </a:prstGeom>
          <a:ln cap="flat" w="38100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7750" y="932418"/>
            <a:ext cx="900712" cy="884024"/>
            <a:chOff x="0" y="0"/>
            <a:chExt cx="825825" cy="810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F7B4A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3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9650" y="7998731"/>
            <a:ext cx="900712" cy="884024"/>
            <a:chOff x="0" y="0"/>
            <a:chExt cx="825825" cy="8105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F7B4A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4</a:t>
              </a: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879868" y="7265893"/>
          <a:ext cx="4673416" cy="1816586"/>
        </p:xfrm>
        <a:graphic>
          <a:graphicData uri="http://schemas.openxmlformats.org/drawingml/2006/table">
            <a:tbl>
              <a:tblPr/>
              <a:tblGrid>
                <a:gridCol w="3592166"/>
              </a:tblGrid>
              <a:tr h="181658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b">
                    <a:lnL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9" id="9"/>
          <p:cNvSpPr/>
          <p:nvPr/>
        </p:nvSpPr>
        <p:spPr>
          <a:xfrm flipH="true">
            <a:off x="1460006" y="1816442"/>
            <a:ext cx="38100" cy="6182289"/>
          </a:xfrm>
          <a:prstGeom prst="line">
            <a:avLst/>
          </a:prstGeom>
          <a:ln cap="flat" w="38100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390342" y="2167318"/>
            <a:ext cx="7393470" cy="5574546"/>
          </a:xfrm>
          <a:custGeom>
            <a:avLst/>
            <a:gdLst/>
            <a:ahLst/>
            <a:cxnLst/>
            <a:rect r="r" b="b" t="t" l="l"/>
            <a:pathLst>
              <a:path h="5574546" w="7393470">
                <a:moveTo>
                  <a:pt x="0" y="0"/>
                </a:moveTo>
                <a:lnTo>
                  <a:pt x="7393470" y="0"/>
                </a:lnTo>
                <a:lnTo>
                  <a:pt x="7393470" y="5574546"/>
                </a:lnTo>
                <a:lnTo>
                  <a:pt x="0" y="5574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90342" y="8748127"/>
            <a:ext cx="4489527" cy="1020347"/>
          </a:xfrm>
          <a:custGeom>
            <a:avLst/>
            <a:gdLst/>
            <a:ahLst/>
            <a:cxnLst/>
            <a:rect r="r" b="b" t="t" l="l"/>
            <a:pathLst>
              <a:path h="1020347" w="4489527">
                <a:moveTo>
                  <a:pt x="0" y="0"/>
                </a:moveTo>
                <a:lnTo>
                  <a:pt x="4489526" y="0"/>
                </a:lnTo>
                <a:lnTo>
                  <a:pt x="4489526" y="1020346"/>
                </a:lnTo>
                <a:lnTo>
                  <a:pt x="0" y="1020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90342" y="8035589"/>
            <a:ext cx="14483406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2B4B82"/>
                </a:solidFill>
                <a:latin typeface="Clear Sans Regular Bold"/>
              </a:rPr>
              <a:t>Запустите анимацию, вызвав метод forward() на анимационном контроллере: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90342" y="804252"/>
            <a:ext cx="14950976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2B4B82"/>
                </a:solidFill>
                <a:latin typeface="Clear Sans Regular Bold"/>
              </a:rPr>
              <a:t>Создайте виджет AnimatedBuilder и передайте в него анимационный контроллер и функцию, которая будет вызываться при каждом изменении значения анимации: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7750" y="932418"/>
            <a:ext cx="900712" cy="884024"/>
            <a:chOff x="0" y="0"/>
            <a:chExt cx="825825" cy="810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F7B4A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3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9650" y="7998731"/>
            <a:ext cx="900712" cy="884024"/>
            <a:chOff x="0" y="0"/>
            <a:chExt cx="825825" cy="8105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F7B4A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4</a:t>
              </a: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879868" y="7265893"/>
          <a:ext cx="4673416" cy="1816586"/>
        </p:xfrm>
        <a:graphic>
          <a:graphicData uri="http://schemas.openxmlformats.org/drawingml/2006/table">
            <a:tbl>
              <a:tblPr/>
              <a:tblGrid>
                <a:gridCol w="3592166"/>
              </a:tblGrid>
              <a:tr h="181658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b">
                    <a:lnL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9" id="9"/>
          <p:cNvSpPr/>
          <p:nvPr/>
        </p:nvSpPr>
        <p:spPr>
          <a:xfrm flipH="true">
            <a:off x="1460006" y="1816442"/>
            <a:ext cx="38100" cy="6182289"/>
          </a:xfrm>
          <a:prstGeom prst="line">
            <a:avLst/>
          </a:prstGeom>
          <a:ln cap="flat" w="38100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390342" y="2167318"/>
            <a:ext cx="7393470" cy="5574546"/>
          </a:xfrm>
          <a:custGeom>
            <a:avLst/>
            <a:gdLst/>
            <a:ahLst/>
            <a:cxnLst/>
            <a:rect r="r" b="b" t="t" l="l"/>
            <a:pathLst>
              <a:path h="5574546" w="7393470">
                <a:moveTo>
                  <a:pt x="0" y="0"/>
                </a:moveTo>
                <a:lnTo>
                  <a:pt x="7393470" y="0"/>
                </a:lnTo>
                <a:lnTo>
                  <a:pt x="7393470" y="5574546"/>
                </a:lnTo>
                <a:lnTo>
                  <a:pt x="0" y="5574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90342" y="8748127"/>
            <a:ext cx="4489527" cy="1020347"/>
          </a:xfrm>
          <a:custGeom>
            <a:avLst/>
            <a:gdLst/>
            <a:ahLst/>
            <a:cxnLst/>
            <a:rect r="r" b="b" t="t" l="l"/>
            <a:pathLst>
              <a:path h="1020347" w="4489527">
                <a:moveTo>
                  <a:pt x="0" y="0"/>
                </a:moveTo>
                <a:lnTo>
                  <a:pt x="4489526" y="0"/>
                </a:lnTo>
                <a:lnTo>
                  <a:pt x="4489526" y="1020346"/>
                </a:lnTo>
                <a:lnTo>
                  <a:pt x="0" y="1020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90342" y="8035589"/>
            <a:ext cx="14483406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2B4B82"/>
                </a:solidFill>
                <a:latin typeface="Clear Sans Regular Bold"/>
              </a:rPr>
              <a:t>Запустите анимацию, вызвав метод forward() на анимационном контроллере: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90342" y="804252"/>
            <a:ext cx="14950976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2B4B82"/>
                </a:solidFill>
                <a:latin typeface="Clear Sans Regular Bold"/>
              </a:rPr>
              <a:t>Создайте виджет AnimatedBuilder и передайте в него анимационный контроллер и функцию, которая будет вызываться при каждом изменении значения анимации: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792016" y="5136757"/>
            <a:ext cx="10257527" cy="0"/>
          </a:xfrm>
          <a:prstGeom prst="line">
            <a:avLst/>
          </a:prstGeom>
          <a:ln cap="rnd" w="28575">
            <a:solidFill>
              <a:srgbClr val="2B4B8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839396" y="3185255"/>
            <a:ext cx="8760013" cy="358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60"/>
              </a:lnSpc>
            </a:pPr>
            <a:r>
              <a:rPr lang="en-US" sz="2900">
                <a:solidFill>
                  <a:srgbClr val="2B4B82"/>
                </a:solidFill>
                <a:latin typeface="Clear Sans Regular Bold"/>
              </a:rPr>
              <a:t>После выполнения этих шагов, виджет AnimatedBuilder будет перерисовываться каждый раз, когда изменится значение анимации. В приведенном выше примере мы создаем анимацию поворота квадрата на 360 градусов за 2 секунды с использованием функции easeInOut для плавного начала и завершения анимации.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82834" y="-1921745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03834" y="1790711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2095190" y="202115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47148" y="1264426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4872" y="5005800"/>
            <a:ext cx="1894295" cy="4252500"/>
          </a:xfrm>
          <a:custGeom>
            <a:avLst/>
            <a:gdLst/>
            <a:ahLst/>
            <a:cxnLst/>
            <a:rect r="r" b="b" t="t" l="l"/>
            <a:pathLst>
              <a:path h="4252500" w="1894295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11803" y="7612736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51930" y="-2806950"/>
            <a:ext cx="6414740" cy="6631780"/>
          </a:xfrm>
          <a:custGeom>
            <a:avLst/>
            <a:gdLst/>
            <a:ahLst/>
            <a:cxnLst/>
            <a:rect r="r" b="b" t="t" l="l"/>
            <a:pathLst>
              <a:path h="6631780" w="6414740">
                <a:moveTo>
                  <a:pt x="0" y="0"/>
                </a:moveTo>
                <a:lnTo>
                  <a:pt x="6414740" y="0"/>
                </a:lnTo>
                <a:lnTo>
                  <a:pt x="6414740" y="6631780"/>
                </a:lnTo>
                <a:lnTo>
                  <a:pt x="0" y="663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93731" y="5143500"/>
            <a:ext cx="10100538" cy="1611827"/>
            <a:chOff x="0" y="0"/>
            <a:chExt cx="13467383" cy="214910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6200"/>
              <a:ext cx="13467383" cy="114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6000">
                  <a:solidFill>
                    <a:srgbClr val="2B4B82"/>
                  </a:solidFill>
                  <a:latin typeface="Clear Sans Bold Bold"/>
                </a:rPr>
                <a:t>Виды и примеры анимации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04367"/>
              <a:ext cx="13467383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60"/>
                </a:lnSpc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4627704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008024" y="2941450"/>
            <a:ext cx="11845085" cy="4404100"/>
            <a:chOff x="0" y="0"/>
            <a:chExt cx="15793447" cy="58721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85725"/>
              <a:ext cx="15793447" cy="2009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75"/>
                </a:lnSpc>
              </a:pPr>
              <a:r>
                <a:rPr lang="en-US" sz="5500">
                  <a:solidFill>
                    <a:srgbClr val="2B4B82"/>
                  </a:solidFill>
                  <a:latin typeface="Clear Sans Bold Bold"/>
                </a:rPr>
                <a:t>Анимация изменения размера (SizeTransition)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740949"/>
              <a:ext cx="15793447" cy="313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80"/>
                </a:lnSpc>
              </a:pPr>
              <a:r>
                <a:rPr lang="en-US" sz="2700">
                  <a:solidFill>
                    <a:srgbClr val="2B4B82"/>
                  </a:solidFill>
                  <a:latin typeface="Clear Sans Regular"/>
                </a:rPr>
                <a:t>АНИМАЦИЯ ИЗМЕНЕНИЯ РАЗМЕРА МОЖЕТ ИСПОЛЬЗОВАТЬСЯ ДЛЯ СОЗДАНИЯ ЭФФЕКТОВ ВИЗУАЛЬНОЙ ОТДАЧИ, НАПРИМЕР, ЧТОБЫ ПОКАЗАТЬ, ЧТО ЭЛЕМЕНТЫ ПОЛЬЗОВАТЕЛЬСКОГО ИНТЕРФЕЙСА РЕАГИРУЮТ НА ДЕЙСТВИЯ ПОЛЬЗОВАТЕЛЯ.</a:t>
              </a:r>
            </a:p>
            <a:p>
              <a:pPr>
                <a:lnSpc>
                  <a:spcPts val="37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9630" y="8360699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29834" y="-1186165"/>
            <a:ext cx="4284757" cy="4429730"/>
          </a:xfrm>
          <a:custGeom>
            <a:avLst/>
            <a:gdLst/>
            <a:ahLst/>
            <a:cxnLst/>
            <a:rect r="r" b="b" t="t" l="l"/>
            <a:pathLst>
              <a:path h="4429730" w="4284757">
                <a:moveTo>
                  <a:pt x="0" y="0"/>
                </a:moveTo>
                <a:lnTo>
                  <a:pt x="4284757" y="0"/>
                </a:lnTo>
                <a:lnTo>
                  <a:pt x="4284757" y="4429730"/>
                </a:lnTo>
                <a:lnTo>
                  <a:pt x="0" y="44297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773623" y="3270656"/>
          <a:ext cx="9485677" cy="5987644"/>
        </p:xfrm>
        <a:graphic>
          <a:graphicData uri="http://schemas.openxmlformats.org/drawingml/2006/table">
            <a:tbl>
              <a:tblPr/>
              <a:tblGrid>
                <a:gridCol w="9485677"/>
              </a:tblGrid>
              <a:tr h="19715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u="sng">
                          <a:solidFill>
                            <a:srgbClr val="737373"/>
                          </a:solidFill>
                          <a:latin typeface="Clear Sans Bold"/>
                        </a:rPr>
                        <a:t>Curves.bounceInOut :</a:t>
                      </a:r>
                      <a:r>
                        <a:rPr lang="en-US" sz="2799">
                          <a:solidFill>
                            <a:srgbClr val="737373"/>
                          </a:solidFill>
                          <a:latin typeface="Clear Sans Bold"/>
                        </a:rPr>
                        <a:t> колебательная кривая, которая сначала увеличивается, а затем уменьшается по величине.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831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u="sng">
                          <a:solidFill>
                            <a:srgbClr val="737373"/>
                          </a:solidFill>
                          <a:latin typeface="Clear Sans Bold"/>
                        </a:rPr>
                        <a:t>GestureDetector :</a:t>
                      </a:r>
                      <a:r>
                        <a:rPr lang="en-US" sz="2799">
                          <a:solidFill>
                            <a:srgbClr val="737373"/>
                          </a:solidFill>
                          <a:latin typeface="Clear Sans Bold"/>
                        </a:rPr>
                        <a:t> распознает жесты onTap()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38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u="sng">
                          <a:solidFill>
                            <a:srgbClr val="737373"/>
                          </a:solidFill>
                          <a:latin typeface="Clear Sans Bold"/>
                        </a:rPr>
                        <a:t>setState() :</a:t>
                      </a:r>
                      <a:r>
                        <a:rPr lang="en-US" sz="2799">
                          <a:solidFill>
                            <a:srgbClr val="737373"/>
                          </a:solidFill>
                          <a:latin typeface="Clear Sans Bold"/>
                        </a:rPr>
                        <a:t>  Уведомляет фреймворк о том, что внутреннее состояние этого объекта изменилось.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38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u="sng">
                          <a:solidFill>
                            <a:srgbClr val="737373"/>
                          </a:solidFill>
                          <a:latin typeface="Clear Sans Bold"/>
                        </a:rPr>
                        <a:t>duration :</a:t>
                      </a:r>
                      <a:r>
                        <a:rPr lang="en-US" sz="2799">
                          <a:solidFill>
                            <a:srgbClr val="737373"/>
                          </a:solidFill>
                          <a:latin typeface="Clear Sans Bold"/>
                        </a:rPr>
                        <a:t> Промежуток времени, например, 27 дней, 4 часа, 12 минут или 1 секунда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028700" y="473320"/>
            <a:ext cx="5875837" cy="9340360"/>
          </a:xfrm>
          <a:custGeom>
            <a:avLst/>
            <a:gdLst/>
            <a:ahLst/>
            <a:cxnLst/>
            <a:rect r="r" b="b" t="t" l="l"/>
            <a:pathLst>
              <a:path h="9340360" w="5875837">
                <a:moveTo>
                  <a:pt x="0" y="0"/>
                </a:moveTo>
                <a:lnTo>
                  <a:pt x="5875837" y="0"/>
                </a:lnTo>
                <a:lnTo>
                  <a:pt x="5875837" y="9340360"/>
                </a:lnTo>
                <a:lnTo>
                  <a:pt x="0" y="9340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" t="0" r="-63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34440" y="1066800"/>
            <a:ext cx="9724860" cy="154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4"/>
              </a:lnSpc>
              <a:spcBef>
                <a:spcPct val="0"/>
              </a:spcBef>
            </a:pPr>
            <a:r>
              <a:rPr lang="en-US" sz="2899">
                <a:solidFill>
                  <a:srgbClr val="2B4B82"/>
                </a:solidFill>
                <a:latin typeface="Clear Sans Bold Bold"/>
              </a:rPr>
              <a:t>При нажатии на квадратный контейнер, он увеличивается в высоту и ширину, а при повторном нажатии на квадратный контейнер, он должен уменьшиться до своего обычного размера.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36" r="0" b="136"/>
          <a:stretch>
            <a:fillRect/>
          </a:stretch>
        </p:blipFill>
        <p:spPr>
          <a:xfrm flipH="false" flipV="false" rot="0">
            <a:off x="4700058" y="3943557"/>
            <a:ext cx="8887884" cy="531474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2476697"/>
            <a:chOff x="0" y="0"/>
            <a:chExt cx="21640800" cy="330226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6200"/>
              <a:ext cx="21640800" cy="114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6000">
                  <a:solidFill>
                    <a:srgbClr val="2B4B82"/>
                  </a:solidFill>
                  <a:latin typeface="Clear Sans Bold Bold"/>
                </a:rPr>
                <a:t>Анимация изменения цвета (Animate Color)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23417"/>
              <a:ext cx="21640800" cy="1778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2B4B82"/>
                  </a:solidFill>
                  <a:latin typeface="Clear Sans Regular"/>
                </a:rPr>
                <a:t>АНИМАЦИЯ ИЗМЕНЕНИЯ ЦВЕТА В FLUTTER МОЖЕТ БЫТЬ ПОЛЕЗНОЙ ДЛЯ УЛУЧШЕНИЯ ПОЛЬЗОВАТЕЛЬСКОГО ИНТЕРФЕЙСА ВАШЕГО ПРИЛОЖЕНИЯ. ОНА МОЖЕТ ПРИВЛЕЧЬ ВНИМАНИЕ ПОЛЬЗОВАТЕЛЯ К ОПРЕДЕЛЕННЫМ ЭЛЕМЕНТАМ ИНТЕРФЕЙСА И СДЕЛАТЬ ИХ БОЛЕЕ ЗАМЕТНЫМИ.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735080">
            <a:off x="15444837" y="3864582"/>
            <a:ext cx="3628926" cy="2269728"/>
          </a:xfrm>
          <a:custGeom>
            <a:avLst/>
            <a:gdLst/>
            <a:ahLst/>
            <a:cxnLst/>
            <a:rect r="r" b="b" t="t" l="l"/>
            <a:pathLst>
              <a:path h="2269728" w="3628926">
                <a:moveTo>
                  <a:pt x="0" y="0"/>
                </a:moveTo>
                <a:lnTo>
                  <a:pt x="3628926" y="0"/>
                </a:lnTo>
                <a:lnTo>
                  <a:pt x="3628926" y="2269728"/>
                </a:lnTo>
                <a:lnTo>
                  <a:pt x="0" y="2269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9528" y="8037841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72536" y="2600325"/>
            <a:ext cx="7186764" cy="6176303"/>
          </a:xfrm>
          <a:custGeom>
            <a:avLst/>
            <a:gdLst/>
            <a:ahLst/>
            <a:cxnLst/>
            <a:rect r="r" b="b" t="t" l="l"/>
            <a:pathLst>
              <a:path h="6176303" w="7186764">
                <a:moveTo>
                  <a:pt x="0" y="0"/>
                </a:moveTo>
                <a:lnTo>
                  <a:pt x="7186764" y="0"/>
                </a:lnTo>
                <a:lnTo>
                  <a:pt x="7186764" y="6176303"/>
                </a:lnTo>
                <a:lnTo>
                  <a:pt x="0" y="6176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11378" y="3431127"/>
            <a:ext cx="8143123" cy="4514699"/>
            <a:chOff x="0" y="0"/>
            <a:chExt cx="10857498" cy="601959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4376853"/>
              <a:ext cx="10857498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2B4B82"/>
                  </a:solidFill>
                  <a:latin typeface="Clear Sans Regular"/>
                </a:rPr>
                <a:t>Точно отразить эту концепцию можно, создав композитный твин, TweenSequence, состоящие из отдельных цветных твинов.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10857498" cy="4073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59"/>
                </a:lnSpc>
              </a:pPr>
              <a:r>
                <a:rPr lang="en-US" sz="2899">
                  <a:solidFill>
                    <a:srgbClr val="2B4B82"/>
                  </a:solidFill>
                  <a:latin typeface="Clear Sans Regular Bold"/>
                </a:rPr>
                <a:t>Переход между несколькими цветами эквивалентен переходу между парами цветов в последовательности. Например, переход от Red → Blue → Green → Yellow → Red это просто плавная последовательность переходов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1479056" y="3431127"/>
            <a:ext cx="0" cy="4514699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14413" y="2547103"/>
            <a:ext cx="900712" cy="884024"/>
            <a:chOff x="0" y="0"/>
            <a:chExt cx="825825" cy="8105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 u="none">
                  <a:solidFill>
                    <a:srgbClr val="2B4B82"/>
                  </a:solidFill>
                  <a:latin typeface="Clear Sans Bold Bold"/>
                </a:rPr>
                <a:t>1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409002" y="-754132"/>
            <a:ext cx="2640238" cy="3116160"/>
          </a:xfrm>
          <a:custGeom>
            <a:avLst/>
            <a:gdLst/>
            <a:ahLst/>
            <a:cxnLst/>
            <a:rect r="r" b="b" t="t" l="l"/>
            <a:pathLst>
              <a:path h="3116160" w="2640238">
                <a:moveTo>
                  <a:pt x="0" y="0"/>
                </a:moveTo>
                <a:lnTo>
                  <a:pt x="2640237" y="0"/>
                </a:lnTo>
                <a:lnTo>
                  <a:pt x="2640237" y="3116161"/>
                </a:lnTo>
                <a:lnTo>
                  <a:pt x="0" y="3116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581512">
            <a:off x="-507864" y="7904714"/>
            <a:ext cx="3443520" cy="3593806"/>
          </a:xfrm>
          <a:custGeom>
            <a:avLst/>
            <a:gdLst/>
            <a:ahLst/>
            <a:cxnLst/>
            <a:rect r="r" b="b" t="t" l="l"/>
            <a:pathLst>
              <a:path h="3593806" w="3443520">
                <a:moveTo>
                  <a:pt x="3443520" y="0"/>
                </a:moveTo>
                <a:lnTo>
                  <a:pt x="0" y="0"/>
                </a:lnTo>
                <a:lnTo>
                  <a:pt x="0" y="3593806"/>
                </a:lnTo>
                <a:lnTo>
                  <a:pt x="3443520" y="3593806"/>
                </a:lnTo>
                <a:lnTo>
                  <a:pt x="344352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37807" y="1114425"/>
            <a:ext cx="12612386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</a:pPr>
            <a:r>
              <a:rPr lang="en-US" sz="5500">
                <a:solidFill>
                  <a:srgbClr val="2B4B82"/>
                </a:solidFill>
                <a:latin typeface="Clear Sans Bold Bold"/>
              </a:rPr>
              <a:t>Подход последовательности цветов</a:t>
            </a:r>
          </a:p>
          <a:p>
            <a:pPr algn="ctr">
              <a:lnSpc>
                <a:spcPts val="577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28725"/>
            <a:ext cx="9837857" cy="769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94DDDE"/>
                </a:solidFill>
                <a:latin typeface="Clear Sans Regular"/>
              </a:rPr>
              <a:t>Анимация может улучшить пользовательский интерфейс и повысить удобство его использования, а также предоставить пользователю более понятную обратную связь о том, что происходит в приложении. Она может также ускорить восприятие и взаимодействие пользователя с интерфейсом, сделать его более понятным.</a:t>
            </a:r>
          </a:p>
          <a:p>
            <a:pPr algn="just">
              <a:lnSpc>
                <a:spcPts val="4060"/>
              </a:lnSpc>
            </a:pP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94DDDE"/>
                </a:solidFill>
                <a:latin typeface="Clear Sans Regular"/>
              </a:rPr>
              <a:t>В Flutter есть множество инструментов для создания различных типов анимации, которые могут быть применены к различным элементам пользовательского интерфейса, таким как кнопки, изображения, текст и другие элементы. Они позволяют создавать сложные анимации, такие как переходы между экранами, анимации списков и многое другое.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727865" y="3049270"/>
            <a:ext cx="3701832" cy="4114800"/>
          </a:xfrm>
          <a:custGeom>
            <a:avLst/>
            <a:gdLst/>
            <a:ahLst/>
            <a:cxnLst/>
            <a:rect r="r" b="b" t="t" l="l"/>
            <a:pathLst>
              <a:path h="4114800" w="3701832">
                <a:moveTo>
                  <a:pt x="0" y="0"/>
                </a:moveTo>
                <a:lnTo>
                  <a:pt x="3701832" y="0"/>
                </a:lnTo>
                <a:lnTo>
                  <a:pt x="37018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737667" y="1716706"/>
            <a:ext cx="14287" cy="249799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73024" y="832581"/>
            <a:ext cx="900712" cy="884024"/>
            <a:chOff x="0" y="0"/>
            <a:chExt cx="825825" cy="8105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 Bold"/>
                </a:rPr>
                <a:t>2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39955" y="404514"/>
            <a:ext cx="7252288" cy="6187183"/>
          </a:xfrm>
          <a:custGeom>
            <a:avLst/>
            <a:gdLst/>
            <a:ahLst/>
            <a:cxnLst/>
            <a:rect r="r" b="b" t="t" l="l"/>
            <a:pathLst>
              <a:path h="6187183" w="7252288">
                <a:moveTo>
                  <a:pt x="0" y="0"/>
                </a:moveTo>
                <a:lnTo>
                  <a:pt x="7252287" y="0"/>
                </a:lnTo>
                <a:lnTo>
                  <a:pt x="7252287" y="6187183"/>
                </a:lnTo>
                <a:lnTo>
                  <a:pt x="0" y="618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3380" y="5889445"/>
            <a:ext cx="8045363" cy="3906270"/>
          </a:xfrm>
          <a:custGeom>
            <a:avLst/>
            <a:gdLst/>
            <a:ahLst/>
            <a:cxnLst/>
            <a:rect r="r" b="b" t="t" l="l"/>
            <a:pathLst>
              <a:path h="3906270" w="8045363">
                <a:moveTo>
                  <a:pt x="0" y="0"/>
                </a:moveTo>
                <a:lnTo>
                  <a:pt x="8045363" y="0"/>
                </a:lnTo>
                <a:lnTo>
                  <a:pt x="8045363" y="3906270"/>
                </a:lnTo>
                <a:lnTo>
                  <a:pt x="0" y="3906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2853" y="1659455"/>
            <a:ext cx="7310178" cy="255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2B4B82"/>
                </a:solidFill>
                <a:latin typeface="Clear Sans Regular Bold"/>
              </a:rPr>
              <a:t>Теперь этот твин можно использовать для создания анимации в состоянии виджета. TweenSequence bgColor управляется 5-секундным контроллером цикла для создания Animation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892242" y="6149685"/>
            <a:ext cx="900712" cy="884024"/>
            <a:chOff x="0" y="0"/>
            <a:chExt cx="825825" cy="8105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3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17335455" y="7228850"/>
            <a:ext cx="14288" cy="249809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9099840" y="7240311"/>
            <a:ext cx="7748242" cy="241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36"/>
              </a:lnSpc>
            </a:pPr>
            <a:r>
              <a:rPr lang="en-US" sz="2740">
                <a:solidFill>
                  <a:srgbClr val="2B4B82"/>
                </a:solidFill>
                <a:latin typeface="Clear Sans Regular Bold"/>
              </a:rPr>
              <a:t>После подготовки анимации метод сборки использует AnimatedBuilder чтобы нарисовать Container с цветом фона. Для каждого кадра виджет перестраивается с цветом фона, определенным _colorAnim ..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4072" r="0" b="4072"/>
          <a:stretch>
            <a:fillRect/>
          </a:stretch>
        </p:blipFill>
        <p:spPr>
          <a:xfrm flipH="false" flipV="false" rot="0">
            <a:off x="9144000" y="3257786"/>
            <a:ext cx="8050773" cy="3771428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579888" y="7258927"/>
            <a:ext cx="1832956" cy="4114800"/>
          </a:xfrm>
          <a:custGeom>
            <a:avLst/>
            <a:gdLst/>
            <a:ahLst/>
            <a:cxnLst/>
            <a:rect r="r" b="b" t="t" l="l"/>
            <a:pathLst>
              <a:path h="4114800" w="1832956">
                <a:moveTo>
                  <a:pt x="0" y="0"/>
                </a:moveTo>
                <a:lnTo>
                  <a:pt x="1832956" y="0"/>
                </a:lnTo>
                <a:lnTo>
                  <a:pt x="18329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25211" y="7258927"/>
            <a:ext cx="3927925" cy="3028073"/>
          </a:xfrm>
          <a:custGeom>
            <a:avLst/>
            <a:gdLst/>
            <a:ahLst/>
            <a:cxnLst/>
            <a:rect r="r" b="b" t="t" l="l"/>
            <a:pathLst>
              <a:path h="3028073" w="3927925">
                <a:moveTo>
                  <a:pt x="0" y="0"/>
                </a:moveTo>
                <a:lnTo>
                  <a:pt x="3927925" y="0"/>
                </a:lnTo>
                <a:lnTo>
                  <a:pt x="3927925" y="3028073"/>
                </a:lnTo>
                <a:lnTo>
                  <a:pt x="0" y="30280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9387" y="1922993"/>
            <a:ext cx="6866475" cy="6166389"/>
            <a:chOff x="0" y="0"/>
            <a:chExt cx="9155300" cy="822185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42875"/>
              <a:ext cx="9155300" cy="2026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40"/>
                </a:lnSpc>
              </a:pPr>
              <a:r>
                <a:rPr lang="en-US" sz="6000" spc="-66">
                  <a:solidFill>
                    <a:srgbClr val="2B4B82"/>
                  </a:solidFill>
                  <a:latin typeface="Clear Sans Bold"/>
                </a:rPr>
                <a:t>Анимация перемещения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776516"/>
              <a:ext cx="9155300" cy="544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>
                  <a:solidFill>
                    <a:srgbClr val="2B4B82"/>
                  </a:solidFill>
                  <a:latin typeface="Clear Sans Regular"/>
                </a:rPr>
                <a:t>Использование анимации перемещения может помочь в создании более понятного пользовательского интерфейса, так как она может привлечь внимание пользователя к перемещающемуся объекту и указать на то, что происходит какое-то изменение.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57236" y="1414463"/>
          <a:ext cx="8886033" cy="7400925"/>
        </p:xfrm>
        <a:graphic>
          <a:graphicData uri="http://schemas.openxmlformats.org/drawingml/2006/table">
            <a:tbl>
              <a:tblPr/>
              <a:tblGrid>
                <a:gridCol w="8886033"/>
              </a:tblGrid>
              <a:tr h="14763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 Regular"/>
                        </a:rPr>
                        <a:t>Инициализируем и определяем AnimationController.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27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 Regular"/>
                        </a:rPr>
                        <a:t>vsync Значение AnimationController принимает this значение, полученное из SingleTickerProviderStateMixin. Гарантирует, что анимация запускается только тогда, когда виджет виден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18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 Regular"/>
                        </a:rPr>
                        <a:t>Вызываем repeat AnimationController, чтобы заставить его повторяться бесконечно. И при reverse значении true анимация будет анимироваться вперед, затем в обратном направлении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9753126" y="759309"/>
            <a:ext cx="7770558" cy="8768383"/>
          </a:xfrm>
          <a:custGeom>
            <a:avLst/>
            <a:gdLst/>
            <a:ahLst/>
            <a:cxnLst/>
            <a:rect r="r" b="b" t="t" l="l"/>
            <a:pathLst>
              <a:path h="8768383" w="7770558">
                <a:moveTo>
                  <a:pt x="0" y="0"/>
                </a:moveTo>
                <a:lnTo>
                  <a:pt x="7770558" y="0"/>
                </a:lnTo>
                <a:lnTo>
                  <a:pt x="7770558" y="8768382"/>
                </a:lnTo>
                <a:lnTo>
                  <a:pt x="0" y="8768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33750" y="1028700"/>
          <a:ext cx="8157954" cy="8410575"/>
        </p:xfrm>
        <a:graphic>
          <a:graphicData uri="http://schemas.openxmlformats.org/drawingml/2006/table">
            <a:tbl>
              <a:tblPr/>
              <a:tblGrid>
                <a:gridCol w="8157954"/>
              </a:tblGrid>
              <a:tr h="267609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2B4B82"/>
                          </a:solidFill>
                          <a:latin typeface="Clear Sans Regular"/>
                        </a:rPr>
                        <a:t>Инициализация и определение анимации свойства виджета RotationTransition turnsRotationTransition. Таким образом, при начальных и конечных значениях от 0 до 2 виджет будет дважды поворачиваться к концу анимации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344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B4B82"/>
                          </a:solidFill>
                          <a:latin typeface="Clear Sans Regular"/>
                        </a:rPr>
                        <a:t>Определение анимации виджета AlignTransition с использованием анимации типа AlignmentGeometry. Итак, мы в основном сообщаем анимации, что она будет анимироваться от Alignment.centerLeft до Alignment.centerRight, и, вызывая animate метод для анимации, мы подключаем эту анимацию к нашему AnimationController и возвращаем анимацию типа AlignmentGeometry. Таким образом, вместо анимации, анимируемой между нижними и верхними значениями AnimationController, анимируется между значениями begin и end Tween.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94DD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9144000" y="344396"/>
            <a:ext cx="8745391" cy="3155829"/>
          </a:xfrm>
          <a:custGeom>
            <a:avLst/>
            <a:gdLst/>
            <a:ahLst/>
            <a:cxnLst/>
            <a:rect r="r" b="b" t="t" l="l"/>
            <a:pathLst>
              <a:path h="3155829" w="8745391">
                <a:moveTo>
                  <a:pt x="0" y="0"/>
                </a:moveTo>
                <a:lnTo>
                  <a:pt x="8745391" y="0"/>
                </a:lnTo>
                <a:lnTo>
                  <a:pt x="8745391" y="3155829"/>
                </a:lnTo>
                <a:lnTo>
                  <a:pt x="0" y="3155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500225"/>
            <a:ext cx="8745391" cy="6248723"/>
          </a:xfrm>
          <a:custGeom>
            <a:avLst/>
            <a:gdLst/>
            <a:ahLst/>
            <a:cxnLst/>
            <a:rect r="r" b="b" t="t" l="l"/>
            <a:pathLst>
              <a:path h="6248723" w="8745391">
                <a:moveTo>
                  <a:pt x="0" y="0"/>
                </a:moveTo>
                <a:lnTo>
                  <a:pt x="8745391" y="0"/>
                </a:lnTo>
                <a:lnTo>
                  <a:pt x="8745391" y="6248723"/>
                </a:lnTo>
                <a:lnTo>
                  <a:pt x="0" y="6248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08024" y="2941450"/>
            <a:ext cx="11845085" cy="4404100"/>
            <a:chOff x="0" y="0"/>
            <a:chExt cx="15793447" cy="587213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5725"/>
              <a:ext cx="15793447" cy="2009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75"/>
                </a:lnSpc>
              </a:pPr>
              <a:r>
                <a:rPr lang="en-US" sz="5500">
                  <a:solidFill>
                    <a:srgbClr val="2B4B82"/>
                  </a:solidFill>
                  <a:latin typeface="Clear Sans Bold Bold"/>
                </a:rPr>
                <a:t>Анимация прозрачности (FadeTransition):</a:t>
              </a:r>
              <a:r>
                <a:rPr lang="en-US" sz="5500">
                  <a:solidFill>
                    <a:srgbClr val="2B4B82"/>
                  </a:solidFill>
                  <a:latin typeface="Clear Sans Bold Bold"/>
                </a:rPr>
                <a:t> 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740949"/>
              <a:ext cx="15793447" cy="313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80"/>
                </a:lnSpc>
              </a:pPr>
              <a:r>
                <a:rPr lang="en-US" sz="2700">
                  <a:solidFill>
                    <a:srgbClr val="2B4B82"/>
                  </a:solidFill>
                  <a:latin typeface="Clear Sans Regular"/>
                </a:rPr>
                <a:t>АНИМАЦИЯ ПРОЗРАЧНОСТИ ЦВЕТА МОЖЕТ ИСПОЛЬЗОВАТЬСЯ ДЛЯ СОЗДАНИЯ ВИЗУАЛЬНЫХ ЭФФЕКТОВ, ТАКИХ КАК ПЛАВНОЕ ПОЯВЛЕНИЕ И ИСЧЕЗНОВЕНИЕ ЭЛЕМЕНТОВ ИНТЕРФЕЙСА, АНИМАЦИИ ПЕРЕХОДОВ МЕЖДУ ЭКРАНАМИ, ИЗМЕНЕНИЕ ЦВЕТА ИЛИ ПРОЗРАЧНОСТИ ЭЛЕМЕНТОВ В ЗАВИСИМОСТИ ОТ ОПРЕДЕЛЕННЫХ СОБЫТИЙ</a:t>
              </a: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4636736" cy="822960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4812782" y="-1443335"/>
            <a:ext cx="4091136" cy="5583436"/>
          </a:xfrm>
          <a:custGeom>
            <a:avLst/>
            <a:gdLst/>
            <a:ahLst/>
            <a:cxnLst/>
            <a:rect r="r" b="b" t="t" l="l"/>
            <a:pathLst>
              <a:path h="5583436" w="4091136">
                <a:moveTo>
                  <a:pt x="0" y="0"/>
                </a:moveTo>
                <a:lnTo>
                  <a:pt x="4091135" y="0"/>
                </a:lnTo>
                <a:lnTo>
                  <a:pt x="4091135" y="5583436"/>
                </a:lnTo>
                <a:lnTo>
                  <a:pt x="0" y="55834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719981" y="1456425"/>
            <a:ext cx="4973663" cy="14287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9594356" y="1456425"/>
            <a:ext cx="4876948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819269" y="1028700"/>
            <a:ext cx="900712" cy="884024"/>
            <a:chOff x="0" y="0"/>
            <a:chExt cx="825825" cy="8105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 u="none">
                  <a:solidFill>
                    <a:srgbClr val="2B4B82"/>
                  </a:solidFill>
                  <a:latin typeface="Clear Sans Bold Bold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93644" y="1014413"/>
            <a:ext cx="900712" cy="884024"/>
            <a:chOff x="0" y="0"/>
            <a:chExt cx="825825" cy="8105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471305" y="1014412"/>
            <a:ext cx="900712" cy="884024"/>
            <a:chOff x="0" y="0"/>
            <a:chExt cx="825825" cy="8105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3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210780" y="6447605"/>
            <a:ext cx="4962770" cy="2810695"/>
          </a:xfrm>
          <a:custGeom>
            <a:avLst/>
            <a:gdLst/>
            <a:ahLst/>
            <a:cxnLst/>
            <a:rect r="r" b="b" t="t" l="l"/>
            <a:pathLst>
              <a:path h="2810695" w="4962770">
                <a:moveTo>
                  <a:pt x="0" y="0"/>
                </a:moveTo>
                <a:lnTo>
                  <a:pt x="4962770" y="0"/>
                </a:lnTo>
                <a:lnTo>
                  <a:pt x="4962770" y="2810695"/>
                </a:lnTo>
                <a:lnTo>
                  <a:pt x="0" y="2810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7" t="0" r="-1557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113179" y="6390758"/>
            <a:ext cx="4517677" cy="2924389"/>
          </a:xfrm>
          <a:custGeom>
            <a:avLst/>
            <a:gdLst/>
            <a:ahLst/>
            <a:cxnLst/>
            <a:rect r="r" b="b" t="t" l="l"/>
            <a:pathLst>
              <a:path h="2924389" w="4517677">
                <a:moveTo>
                  <a:pt x="0" y="0"/>
                </a:moveTo>
                <a:lnTo>
                  <a:pt x="4517676" y="0"/>
                </a:lnTo>
                <a:lnTo>
                  <a:pt x="4517676" y="2924389"/>
                </a:lnTo>
                <a:lnTo>
                  <a:pt x="0" y="2924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1" r="0" b="-261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851047" y="2731144"/>
            <a:ext cx="4961690" cy="331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B4B82"/>
                </a:solidFill>
                <a:latin typeface="Clear Sans Regular Bold"/>
              </a:rPr>
              <a:t>Затем мы создаем анимацию Tween, которая помогает нам определить начальное и конечное значения. Здесь, в случае непрозрачности, у нас есть анимация в диапазоне от 0.0 до 1.0.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4201" y="2731144"/>
            <a:ext cx="5590847" cy="331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B4B82"/>
                </a:solidFill>
                <a:latin typeface="Clear Sans Regular Bold"/>
              </a:rPr>
              <a:t>Чтобы определить явную анимацию, мы сначала должны предоставить нашему StatefulWidget SingleTickerProviderStateMixin. Это то, что обеспечивает тикер для контроллера анимации.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73550" y="2731144"/>
            <a:ext cx="5496221" cy="331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B4B82"/>
                </a:solidFill>
                <a:latin typeface="Clear Sans Regular Bold"/>
              </a:rPr>
              <a:t>Чтобы начать анимацию, вызовите переадресацию на вашем контроллере. В нем будут учитываться две вещи: длительность и тикер, которые необходимы для запуска анимации.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5939181" y="-955918"/>
            <a:ext cx="2640238" cy="3116160"/>
          </a:xfrm>
          <a:custGeom>
            <a:avLst/>
            <a:gdLst/>
            <a:ahLst/>
            <a:cxnLst/>
            <a:rect r="r" b="b" t="t" l="l"/>
            <a:pathLst>
              <a:path h="3116160" w="2640238">
                <a:moveTo>
                  <a:pt x="0" y="0"/>
                </a:moveTo>
                <a:lnTo>
                  <a:pt x="2640238" y="0"/>
                </a:lnTo>
                <a:lnTo>
                  <a:pt x="2640238" y="3116160"/>
                </a:lnTo>
                <a:lnTo>
                  <a:pt x="0" y="3116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1097819" y="-955918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74201" y="6447605"/>
            <a:ext cx="6158992" cy="2727932"/>
          </a:xfrm>
          <a:custGeom>
            <a:avLst/>
            <a:gdLst/>
            <a:ahLst/>
            <a:cxnLst/>
            <a:rect r="r" b="b" t="t" l="l"/>
            <a:pathLst>
              <a:path h="2727932" w="6158992">
                <a:moveTo>
                  <a:pt x="0" y="0"/>
                </a:moveTo>
                <a:lnTo>
                  <a:pt x="6158992" y="0"/>
                </a:lnTo>
                <a:lnTo>
                  <a:pt x="6158992" y="2727932"/>
                </a:lnTo>
                <a:lnTo>
                  <a:pt x="0" y="27279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66586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086100"/>
            <a:ext cx="5040401" cy="4114800"/>
          </a:xfrm>
          <a:custGeom>
            <a:avLst/>
            <a:gdLst/>
            <a:ahLst/>
            <a:cxnLst/>
            <a:rect r="r" b="b" t="t" l="l"/>
            <a:pathLst>
              <a:path h="4114800" w="5040401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21443" y="3580130"/>
            <a:ext cx="9837857" cy="306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94DDDE"/>
                </a:solidFill>
                <a:latin typeface="Clear Sans Regular"/>
              </a:rPr>
              <a:t>Использование анимации может значительно повысить удобство использования приложения и внешний вид пользовательского интерфейса, что может сделать его более привлекательным для пользователей. Поэтому анимация является важной технологией для разработчиков мобильных приложений.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5666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207503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94348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49912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3543300"/>
          <a:ext cx="16230600" cy="4686300"/>
        </p:xfrm>
        <a:graphic>
          <a:graphicData uri="http://schemas.openxmlformats.org/drawingml/2006/table">
            <a:tbl>
              <a:tblPr/>
              <a:tblGrid>
                <a:gridCol w="5968658"/>
                <a:gridCol w="10261942"/>
              </a:tblGrid>
              <a:tr h="4686300">
                <a:tc>
                  <a:txBody>
                    <a:bodyPr anchor="t" rtlCol="false"/>
                    <a:lstStyle/>
                    <a:p>
                      <a:pPr algn="l" marL="626107" indent="-313054" lvl="1">
                        <a:lnSpc>
                          <a:spcPts val="40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99">
                          <a:solidFill>
                            <a:srgbClr val="FEFEFE"/>
                          </a:solidFill>
                          <a:latin typeface="Clear Sans Regular"/>
                        </a:rPr>
                        <a:t>Улучшение UI(user interface) путем повышение плавности функционирования приложения.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626107" indent="-313054" lvl="1">
                        <a:lnSpc>
                          <a:spcPts val="40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99">
                          <a:solidFill>
                            <a:srgbClr val="FEFEFE"/>
                          </a:solidFill>
                          <a:latin typeface="Clear Sans Regular"/>
                        </a:rPr>
                        <a:t>На самом деле, анимирование не только улучшает UI, но занимается тем что учит пользователя пользоваться нашим приложением. Именно благодаря анимации можно дать понять пользователю то, что произошло какое-либо действие, например о том что пользователь нажал кнопку. Это мелочь на которую никогда не обратишь внимания, но сталкиваешься с ней каждый день.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2329100" y="2638425"/>
            <a:ext cx="1362979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7B4A7"/>
                </a:solidFill>
                <a:latin typeface="Clear Sans Bold"/>
              </a:rPr>
              <a:t>У хорошей анимации есть 2-е основные функции: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9758" y="1817226"/>
            <a:ext cx="6060519" cy="6652549"/>
            <a:chOff x="0" y="0"/>
            <a:chExt cx="8080692" cy="88700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66060" cy="6830128"/>
            </a:xfrm>
            <a:custGeom>
              <a:avLst/>
              <a:gdLst/>
              <a:ahLst/>
              <a:cxnLst/>
              <a:rect r="r" b="b" t="t" l="l"/>
              <a:pathLst>
                <a:path h="6830128" w="5166060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28290" y="1054304"/>
              <a:ext cx="5166060" cy="6830128"/>
            </a:xfrm>
            <a:custGeom>
              <a:avLst/>
              <a:gdLst/>
              <a:ahLst/>
              <a:cxnLst/>
              <a:rect r="r" b="b" t="t" l="l"/>
              <a:pathLst>
                <a:path h="6830128" w="5166060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914631" y="2039937"/>
              <a:ext cx="5166060" cy="6830128"/>
            </a:xfrm>
            <a:custGeom>
              <a:avLst/>
              <a:gdLst/>
              <a:ahLst/>
              <a:cxnLst/>
              <a:rect r="r" b="b" t="t" l="l"/>
              <a:pathLst>
                <a:path h="6830128" w="5166060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8627676" y="1028700"/>
          <a:ext cx="8900153" cy="6266516"/>
        </p:xfrm>
        <a:graphic>
          <a:graphicData uri="http://schemas.openxmlformats.org/drawingml/2006/table">
            <a:tbl>
              <a:tblPr/>
              <a:tblGrid>
                <a:gridCol w="8900153"/>
              </a:tblGrid>
              <a:tr h="209783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F7B4A7"/>
                          </a:solidFill>
                          <a:latin typeface="Clear Sans Bold Bold"/>
                        </a:rPr>
                        <a:t>Какие типы анимации существуют в Flutter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8679">
                <a:tc>
                  <a:txBody>
                    <a:bodyPr anchor="t" rtlCol="false"/>
                    <a:lstStyle/>
                    <a:p>
                      <a:pPr algn="l"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 Regular"/>
                        </a:rPr>
                        <a:t>В Flutter существует множество типов анимации, которые могут быть использованы для создания динамических и интерактивных пользовательских интерфейсов. Некоторые из наиболее распространенных типов анимации б</a:t>
                      </a:r>
                      <a:r>
                        <a:rPr lang="en-US" sz="2900">
                          <a:solidFill>
                            <a:srgbClr val="94DDDE"/>
                          </a:solidFill>
                          <a:latin typeface="Clear Sans Regular"/>
                        </a:rPr>
                        <a:t>удут представлены на следующих слайдах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0" y="9427634"/>
            <a:ext cx="18288000" cy="859366"/>
            <a:chOff x="0" y="0"/>
            <a:chExt cx="13796730" cy="6483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96730" cy="648318"/>
            </a:xfrm>
            <a:custGeom>
              <a:avLst/>
              <a:gdLst/>
              <a:ahLst/>
              <a:cxnLst/>
              <a:rect r="r" b="b" t="t" l="l"/>
              <a:pathLst>
                <a:path h="648318" w="13796730">
                  <a:moveTo>
                    <a:pt x="0" y="0"/>
                  </a:moveTo>
                  <a:lnTo>
                    <a:pt x="13796730" y="0"/>
                  </a:lnTo>
                  <a:lnTo>
                    <a:pt x="13796730" y="648318"/>
                  </a:lnTo>
                  <a:lnTo>
                    <a:pt x="0" y="64831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759847"/>
          <a:ext cx="16230600" cy="8310105"/>
        </p:xfrm>
        <a:graphic>
          <a:graphicData uri="http://schemas.openxmlformats.org/drawingml/2006/table">
            <a:tbl>
              <a:tblPr/>
              <a:tblGrid>
                <a:gridCol w="16230600"/>
              </a:tblGrid>
              <a:tr h="10601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F7B4A7"/>
                          </a:solidFill>
                          <a:latin typeface="Clear Sans Bold Bold"/>
                        </a:rPr>
                        <a:t>Анимация изменения размера (SizeTransition):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866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EFEFE"/>
                          </a:solidFill>
                          <a:latin typeface="Clear Sans Regular"/>
                        </a:rPr>
                        <a:t>данная анимация изменяет размер элемента пользовательского интерфейса, позволяя ему плавно увеличиваться или уменьшаться в размере.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934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F7B4A7"/>
                          </a:solidFill>
                          <a:latin typeface="Clear Sans Bold Bold"/>
                        </a:rPr>
                        <a:t>Анимация изменения цвета (ColorTransition):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85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EFEFE"/>
                          </a:solidFill>
                          <a:latin typeface="Clear Sans Regular"/>
                        </a:rPr>
                        <a:t>данная анимация изменяет цвет элемента пользовательского интерфейса, позволяя ему плавно менять цвета в процессе выполнения приложения.</a:t>
                      </a:r>
                      <a:endParaRPr lang="en-US" sz="1100"/>
                    </a:p>
                    <a:p>
                      <a:pPr>
                        <a:lnSpc>
                          <a:spcPts val="36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78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F7B4A7"/>
                          </a:solidFill>
                          <a:latin typeface="Clear Sans Bold Bold"/>
                        </a:rPr>
                        <a:t>Анимация перемещения (PositionedTransition):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76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EFEFE"/>
                          </a:solidFill>
                          <a:latin typeface="Clear Sans Regular"/>
                        </a:rPr>
                        <a:t>данная анимация перемещает элементы пользовательского интерфейса в определенное место на экране.</a:t>
                      </a:r>
                      <a:endParaRPr lang="en-US" sz="1100"/>
                    </a:p>
                    <a:p>
                      <a:pPr>
                        <a:lnSpc>
                          <a:spcPts val="36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726510"/>
          <a:ext cx="16230600" cy="8376780"/>
        </p:xfrm>
        <a:graphic>
          <a:graphicData uri="http://schemas.openxmlformats.org/drawingml/2006/table">
            <a:tbl>
              <a:tblPr/>
              <a:tblGrid>
                <a:gridCol w="16230600"/>
              </a:tblGrid>
              <a:tr h="106010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F7B4A7"/>
                          </a:solidFill>
                          <a:latin typeface="Clear Sans Bold Bold"/>
                        </a:rPr>
                        <a:t>Анимация прозрачности (FadeTransition):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84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EFEFE"/>
                          </a:solidFill>
                          <a:latin typeface="Clear Sans Regular"/>
                        </a:rPr>
                        <a:t>данная анимация изменяет прозрачность элемента пользовательского интерфейса, позволяя ему появляться или исчезать с плавным переходом.</a:t>
                      </a:r>
                      <a:endParaRPr lang="en-US" sz="1100"/>
                    </a:p>
                    <a:p>
                      <a:pPr>
                        <a:lnSpc>
                          <a:spcPts val="36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92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F7B4A7"/>
                          </a:solidFill>
                          <a:latin typeface="Clear Sans Bold Bold"/>
                        </a:rPr>
                        <a:t>Анимация поворота (RotationTransition):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547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EFEFE"/>
                          </a:solidFill>
                          <a:latin typeface="Clear Sans Regular"/>
                        </a:rPr>
                        <a:t>данная анимация вращает элементы пользовательского интерфейса вокруг центра, позволяя им появляться и исчезать с эффектом поворота.</a:t>
                      </a:r>
                      <a:endParaRPr lang="en-US" sz="1100"/>
                    </a:p>
                    <a:p>
                      <a:pPr>
                        <a:lnSpc>
                          <a:spcPts val="377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7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F7B4A7"/>
                          </a:solidFill>
                          <a:latin typeface="Clear Sans Bold Bold"/>
                        </a:rPr>
                        <a:t>Анимация графики (CustomPainter):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77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EFEFE"/>
                          </a:solidFill>
                          <a:latin typeface="Clear Sans Regular"/>
                        </a:rPr>
                        <a:t>данная анимация позволяет создавать сложные анимации с помощью рисования на холсте.</a:t>
                      </a:r>
                      <a:endParaRPr lang="en-US" sz="1100"/>
                    </a:p>
                    <a:p>
                      <a:pPr>
                        <a:lnSpc>
                          <a:spcPts val="36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76120" y="2443163"/>
            <a:ext cx="9976404" cy="540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999">
                <a:solidFill>
                  <a:srgbClr val="94DDDE"/>
                </a:solidFill>
                <a:latin typeface="Clear Sans Bold"/>
              </a:rPr>
              <a:t>Эти типы анимации могут быть комбинированы для создания более сложных и интересных эффектов. Важно понимать, как работать с различными типами анимации и как их правильно применять, чтобы создавать динамические пользовательские интерфейсы в своих приложениях на Flutter.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812653" y="2322150"/>
            <a:ext cx="3662625" cy="5642699"/>
          </a:xfrm>
          <a:custGeom>
            <a:avLst/>
            <a:gdLst/>
            <a:ahLst/>
            <a:cxnLst/>
            <a:rect r="r" b="b" t="t" l="l"/>
            <a:pathLst>
              <a:path h="5642699" w="3662625">
                <a:moveTo>
                  <a:pt x="0" y="0"/>
                </a:moveTo>
                <a:lnTo>
                  <a:pt x="3662625" y="0"/>
                </a:lnTo>
                <a:lnTo>
                  <a:pt x="3662625" y="5642700"/>
                </a:lnTo>
                <a:lnTo>
                  <a:pt x="0" y="564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DAFfgAoFAXU</dc:identifier>
  <dcterms:modified xsi:type="dcterms:W3CDTF">2011-08-01T06:04:30Z</dcterms:modified>
  <cp:revision>1</cp:revision>
  <dc:title>Разместите заголовок здесь</dc:title>
</cp:coreProperties>
</file>